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56" r:id="rId6"/>
    <p:sldId id="257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53" d="100"/>
          <a:sy n="53" d="100"/>
        </p:scale>
        <p:origin x="77" y="27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4354-8B92-41E2-B07C-8802F9929DA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4C42-4C8B-49B7-8AD9-33A364816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693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4354-8B92-41E2-B07C-8802F9929DA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4C42-4C8B-49B7-8AD9-33A364816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73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4354-8B92-41E2-B07C-8802F9929DA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4C42-4C8B-49B7-8AD9-33A364816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21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4354-8B92-41E2-B07C-8802F9929DA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4C42-4C8B-49B7-8AD9-33A364816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818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4354-8B92-41E2-B07C-8802F9929DA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4C42-4C8B-49B7-8AD9-33A364816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4354-8B92-41E2-B07C-8802F9929DA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4C42-4C8B-49B7-8AD9-33A364816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27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4354-8B92-41E2-B07C-8802F9929DA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4C42-4C8B-49B7-8AD9-33A364816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546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4354-8B92-41E2-B07C-8802F9929DA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4C42-4C8B-49B7-8AD9-33A364816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8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4354-8B92-41E2-B07C-8802F9929DA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4C42-4C8B-49B7-8AD9-33A364816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27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4354-8B92-41E2-B07C-8802F9929DA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4C42-4C8B-49B7-8AD9-33A364816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63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4354-8B92-41E2-B07C-8802F9929DA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4C42-4C8B-49B7-8AD9-33A364816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4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14354-8B92-41E2-B07C-8802F9929DA0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24C42-4C8B-49B7-8AD9-33A364816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25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97626" y="5191432"/>
            <a:ext cx="8327921" cy="1022555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97626" y="5471876"/>
            <a:ext cx="8327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Myriad Pro Black" panose="020B0803030403020204" pitchFamily="34" charset="0"/>
              </a:rPr>
              <a:t>State Court of Fulton County</a:t>
            </a:r>
          </a:p>
        </p:txBody>
      </p:sp>
    </p:spTree>
    <p:extLst>
      <p:ext uri="{BB962C8B-B14F-4D97-AF65-F5344CB8AC3E}">
        <p14:creationId xmlns:p14="http://schemas.microsoft.com/office/powerpoint/2010/main" val="3009951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65472" y="365125"/>
            <a:ext cx="6322142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bg1"/>
                </a:solidFill>
              </a:rPr>
              <a:t>State Court of Fulton County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285702" y="1194055"/>
            <a:ext cx="4454015" cy="46261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predecessor to the State Court of Fulton County was created in 1913.</a:t>
            </a:r>
            <a:endParaRPr lang="en-US" sz="5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17872" y="1978025"/>
            <a:ext cx="632214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State Courts were created in 1970 by the Legislature.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 are 71 State Courts throughout Georgia.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State Courts exercise limited jurisdiction within one county.</a:t>
            </a:r>
          </a:p>
        </p:txBody>
      </p:sp>
    </p:spTree>
    <p:extLst>
      <p:ext uri="{BB962C8B-B14F-4D97-AF65-F5344CB8AC3E}">
        <p14:creationId xmlns:p14="http://schemas.microsoft.com/office/powerpoint/2010/main" val="173173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472" y="365125"/>
            <a:ext cx="6322142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Criminal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5702" y="842399"/>
            <a:ext cx="4454015" cy="470299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400" dirty="0"/>
              <a:t>Civil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State Court judges preside over civil matters of all types that do not involve equity jurisdiction and that are not exclusively reserved to the Superior Court.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Additionally, State Court judges have appellate jurisdiction over matters originating in Magistrate Court.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7872" y="1978025"/>
            <a:ext cx="6322142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State Court judges hear misdemeanor cases, which carry a maximum sentence of up to a year in jail and a $1,000 fine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State Court judges may issue search and arrest warrants, hold preliminary hearings, and preside over bench and jury trials.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030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472" y="365125"/>
            <a:ext cx="6322142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Dramatic Increase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5702" y="842399"/>
            <a:ext cx="4454015" cy="470299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5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5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ew filings are up </a:t>
            </a:r>
            <a:r>
              <a:rPr lang="en-US" sz="54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33% </a:t>
            </a:r>
            <a:r>
              <a:rPr lang="en-US" sz="5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over pre-pandemic filings.</a:t>
            </a:r>
            <a:endParaRPr lang="en-US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7872" y="1978025"/>
            <a:ext cx="6322142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B5D1A3A-493D-42D5-A7E9-93CC441F91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45660"/>
              </p:ext>
            </p:extLst>
          </p:nvPr>
        </p:nvGraphicFramePr>
        <p:xfrm>
          <a:off x="265471" y="1690688"/>
          <a:ext cx="6322143" cy="50834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5409">
                  <a:extLst>
                    <a:ext uri="{9D8B030D-6E8A-4147-A177-3AD203B41FA5}">
                      <a16:colId xmlns:a16="http://schemas.microsoft.com/office/drawing/2014/main" val="2926937500"/>
                    </a:ext>
                  </a:extLst>
                </a:gridCol>
                <a:gridCol w="2109958">
                  <a:extLst>
                    <a:ext uri="{9D8B030D-6E8A-4147-A177-3AD203B41FA5}">
                      <a16:colId xmlns:a16="http://schemas.microsoft.com/office/drawing/2014/main" val="3316894051"/>
                    </a:ext>
                  </a:extLst>
                </a:gridCol>
                <a:gridCol w="2656776">
                  <a:extLst>
                    <a:ext uri="{9D8B030D-6E8A-4147-A177-3AD203B41FA5}">
                      <a16:colId xmlns:a16="http://schemas.microsoft.com/office/drawing/2014/main" val="3679292404"/>
                    </a:ext>
                  </a:extLst>
                </a:gridCol>
              </a:tblGrid>
              <a:tr h="13018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 cases filed 2019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 cases filed through October 30, 2023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0171129"/>
                  </a:ext>
                </a:extLst>
              </a:tr>
              <a:tr h="8613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Civil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>
                          <a:effectLst/>
                        </a:rPr>
                        <a:t>8,400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15,345 {projected to be </a:t>
                      </a:r>
                      <a:r>
                        <a:rPr lang="en-US" sz="2400" u="sng" dirty="0">
                          <a:effectLst/>
                        </a:rPr>
                        <a:t>18,414</a:t>
                      </a:r>
                      <a:r>
                        <a:rPr lang="en-US" sz="2400" dirty="0">
                          <a:effectLst/>
                        </a:rPr>
                        <a:t> for 2023}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3025446"/>
                  </a:ext>
                </a:extLst>
              </a:tr>
              <a:tr h="8613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Criminal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>
                          <a:effectLst/>
                        </a:rPr>
                        <a:t>23,315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19,840 {projected to be </a:t>
                      </a:r>
                      <a:r>
                        <a:rPr lang="en-US" sz="2400" u="sng" dirty="0">
                          <a:effectLst/>
                        </a:rPr>
                        <a:t>23,808</a:t>
                      </a:r>
                      <a:r>
                        <a:rPr lang="en-US" sz="2400" dirty="0">
                          <a:effectLst/>
                        </a:rPr>
                        <a:t> for 2023}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5425112"/>
                  </a:ext>
                </a:extLst>
              </a:tr>
              <a:tr h="11183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Overall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u="sng" dirty="0">
                          <a:effectLst/>
                        </a:rPr>
                        <a:t>31,715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35,185 {projected to be </a:t>
                      </a:r>
                      <a:r>
                        <a:rPr lang="en-US" sz="2800" b="1" u="sng" dirty="0">
                          <a:effectLst/>
                        </a:rPr>
                        <a:t>42,222</a:t>
                      </a:r>
                      <a:r>
                        <a:rPr lang="en-US" sz="2400" dirty="0">
                          <a:effectLst/>
                        </a:rPr>
                        <a:t> for 2023}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6712477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D22F4C8E-0092-4C37-9580-B345F2CAA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3802" y="296529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73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E68B5BD3A7D548AEB28DCB47359714" ma:contentTypeVersion="13" ma:contentTypeDescription="Create a new document." ma:contentTypeScope="" ma:versionID="e0c075aeda286fec4ec9ddf8b3c2c740">
  <xsd:schema xmlns:xsd="http://www.w3.org/2001/XMLSchema" xmlns:xs="http://www.w3.org/2001/XMLSchema" xmlns:p="http://schemas.microsoft.com/office/2006/metadata/properties" xmlns:ns2="87b5ff26-820a-421e-8829-0c1c619db4eb" xmlns:ns3="891da42c-1a7c-46c6-a2ca-50887b7984eb" targetNamespace="http://schemas.microsoft.com/office/2006/metadata/properties" ma:root="true" ma:fieldsID="27a4e25a9c48cf1ef34f341a6daf8a6a" ns2:_="" ns3:_="">
    <xsd:import namespace="87b5ff26-820a-421e-8829-0c1c619db4eb"/>
    <xsd:import namespace="891da42c-1a7c-46c6-a2ca-50887b7984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b5ff26-820a-421e-8829-0c1c619db4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cd72144-ff02-4a9d-af39-792bd98925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1da42c-1a7c-46c6-a2ca-50887b7984e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353d907-2c04-4001-af23-95274bd3d0dd}" ma:internalName="TaxCatchAll" ma:showField="CatchAllData" ma:web="891da42c-1a7c-46c6-a2ca-50887b7984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91da42c-1a7c-46c6-a2ca-50887b7984eb" xsi:nil="true"/>
    <lcf76f155ced4ddcb4097134ff3c332f xmlns="87b5ff26-820a-421e-8829-0c1c619db4e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F85905-37E1-42E3-B8F9-494CD6C1E7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b5ff26-820a-421e-8829-0c1c619db4eb"/>
    <ds:schemaRef ds:uri="891da42c-1a7c-46c6-a2ca-50887b7984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88EDB5-8736-49B4-953E-A5E23D88ED15}">
  <ds:schemaRefs>
    <ds:schemaRef ds:uri="http://schemas.microsoft.com/office/2006/metadata/properties"/>
    <ds:schemaRef ds:uri="http://schemas.microsoft.com/office/infopath/2007/PartnerControls"/>
    <ds:schemaRef ds:uri="891da42c-1a7c-46c6-a2ca-50887b7984eb"/>
    <ds:schemaRef ds:uri="87b5ff26-820a-421e-8829-0c1c619db4eb"/>
  </ds:schemaRefs>
</ds:datastoreItem>
</file>

<file path=customXml/itemProps3.xml><?xml version="1.0" encoding="utf-8"?>
<ds:datastoreItem xmlns:ds="http://schemas.openxmlformats.org/officeDocument/2006/customXml" ds:itemID="{CB6EA732-0E16-43C6-9F10-677BE507A4B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203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Myriad Pro Black</vt:lpstr>
      <vt:lpstr>Office Theme</vt:lpstr>
      <vt:lpstr>PowerPoint Presentation</vt:lpstr>
      <vt:lpstr>PowerPoint Presentation</vt:lpstr>
      <vt:lpstr>Criminal</vt:lpstr>
      <vt:lpstr>Dramatic Increase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ricodollar@hotmail.com</dc:creator>
  <cp:lastModifiedBy>Tailor, Wes</cp:lastModifiedBy>
  <cp:revision>4</cp:revision>
  <dcterms:created xsi:type="dcterms:W3CDTF">2023-09-08T14:08:49Z</dcterms:created>
  <dcterms:modified xsi:type="dcterms:W3CDTF">2023-11-16T14:30:41Z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0x010100CAE68B5BD3A7D548AEB28DCB47359714</vt:lpwstr>
  </property>
</Properties>
</file>