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214354-8B92-41E2-B07C-8802F9929DA0}"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26336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55117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02521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4354-8B92-41E2-B07C-8802F9929DA0}"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86181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14354-8B92-41E2-B07C-8802F9929DA0}"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26049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14354-8B92-41E2-B07C-8802F9929DA0}"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08227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14354-8B92-41E2-B07C-8802F9929DA0}"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89354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14354-8B92-41E2-B07C-8802F9929DA0}"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23718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14354-8B92-41E2-B07C-8802F9929DA0}"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137942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14354-8B92-41E2-B07C-8802F9929DA0}"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321656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14354-8B92-41E2-B07C-8802F9929DA0}"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24C42-4C8B-49B7-8AD9-33A364816C8F}" type="slidenum">
              <a:rPr lang="en-US" smtClean="0"/>
              <a:t>‹#›</a:t>
            </a:fld>
            <a:endParaRPr lang="en-US"/>
          </a:p>
        </p:txBody>
      </p:sp>
    </p:spTree>
    <p:extLst>
      <p:ext uri="{BB962C8B-B14F-4D97-AF65-F5344CB8AC3E}">
        <p14:creationId xmlns:p14="http://schemas.microsoft.com/office/powerpoint/2010/main" val="6725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14354-8B92-41E2-B07C-8802F9929DA0}"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24C42-4C8B-49B7-8AD9-33A364816C8F}" type="slidenum">
              <a:rPr lang="en-US" smtClean="0"/>
              <a:t>‹#›</a:t>
            </a:fld>
            <a:endParaRPr lang="en-US"/>
          </a:p>
        </p:txBody>
      </p:sp>
    </p:spTree>
    <p:extLst>
      <p:ext uri="{BB962C8B-B14F-4D97-AF65-F5344CB8AC3E}">
        <p14:creationId xmlns:p14="http://schemas.microsoft.com/office/powerpoint/2010/main" val="38072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97626" y="5191432"/>
            <a:ext cx="8327921" cy="1022555"/>
          </a:xfrm>
          <a:prstGeom prst="rect">
            <a:avLst/>
          </a:prstGeom>
          <a:solidFill>
            <a:srgbClr val="FF6600"/>
          </a:solidFill>
        </p:spPr>
        <p:txBody>
          <a:bodyPr wrap="square" rtlCol="0">
            <a:spAutoFit/>
          </a:bodyPr>
          <a:lstStyle/>
          <a:p>
            <a:endParaRPr lang="en-US" dirty="0"/>
          </a:p>
        </p:txBody>
      </p:sp>
      <p:pic>
        <p:nvPicPr>
          <p:cNvPr id="1026" name="Picture 2" descr="Office of the Fulton County Solicitors-General">
            <a:extLst>
              <a:ext uri="{FF2B5EF4-FFF2-40B4-BE49-F238E27FC236}">
                <a16:creationId xmlns:a16="http://schemas.microsoft.com/office/drawing/2014/main" id="{175C1B81-9E67-4E6A-889D-624EBDA10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2" y="5261487"/>
            <a:ext cx="29622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5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65472" y="365125"/>
            <a:ext cx="632214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1"/>
              </a:solidFill>
            </a:endParaRPr>
          </a:p>
        </p:txBody>
      </p:sp>
      <p:sp>
        <p:nvSpPr>
          <p:cNvPr id="6" name="Content Placeholder 2"/>
          <p:cNvSpPr txBox="1">
            <a:spLocks/>
          </p:cNvSpPr>
          <p:nvPr/>
        </p:nvSpPr>
        <p:spPr>
          <a:xfrm>
            <a:off x="7285702" y="842399"/>
            <a:ext cx="4454015" cy="47029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 </a:t>
            </a:r>
          </a:p>
        </p:txBody>
      </p:sp>
      <p:sp>
        <p:nvSpPr>
          <p:cNvPr id="7" name="Content Placeholder 2"/>
          <p:cNvSpPr txBox="1">
            <a:spLocks/>
          </p:cNvSpPr>
          <p:nvPr/>
        </p:nvSpPr>
        <p:spPr>
          <a:xfrm>
            <a:off x="417872" y="1978025"/>
            <a:ext cx="63221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Solicitor General’s office represents the State of Georgia in the Prosecution of misdemeanor and traffic offenses in Fulton county. The 40,000 cases prosecuted each year are handled by highly skilled prosecutors dedicated to the impartial and expeditious pursuit of Justice, public service and community outreach. </a:t>
            </a:r>
          </a:p>
        </p:txBody>
      </p:sp>
      <p:sp>
        <p:nvSpPr>
          <p:cNvPr id="8" name="Title 1">
            <a:extLst>
              <a:ext uri="{FF2B5EF4-FFF2-40B4-BE49-F238E27FC236}">
                <a16:creationId xmlns:a16="http://schemas.microsoft.com/office/drawing/2014/main" id="{E44E75EC-5B2F-4665-8AD3-5CA94A4018D0}"/>
              </a:ext>
            </a:extLst>
          </p:cNvPr>
          <p:cNvSpPr txBox="1">
            <a:spLocks/>
          </p:cNvSpPr>
          <p:nvPr/>
        </p:nvSpPr>
        <p:spPr>
          <a:xfrm>
            <a:off x="417872" y="517525"/>
            <a:ext cx="632214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Overview</a:t>
            </a:r>
          </a:p>
        </p:txBody>
      </p:sp>
      <p:pic>
        <p:nvPicPr>
          <p:cNvPr id="3" name="Picture 2">
            <a:extLst>
              <a:ext uri="{FF2B5EF4-FFF2-40B4-BE49-F238E27FC236}">
                <a16:creationId xmlns:a16="http://schemas.microsoft.com/office/drawing/2014/main" id="{E159DEA4-5DEC-478D-85F0-4A35FB206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596" y="909074"/>
            <a:ext cx="2763175" cy="3868446"/>
          </a:xfrm>
          <a:prstGeom prst="rect">
            <a:avLst/>
          </a:prstGeom>
        </p:spPr>
      </p:pic>
      <p:sp>
        <p:nvSpPr>
          <p:cNvPr id="2" name="TextBox 1">
            <a:extLst>
              <a:ext uri="{FF2B5EF4-FFF2-40B4-BE49-F238E27FC236}">
                <a16:creationId xmlns:a16="http://schemas.microsoft.com/office/drawing/2014/main" id="{841A43BB-3A00-4029-81B3-09A23EC51C0C}"/>
              </a:ext>
            </a:extLst>
          </p:cNvPr>
          <p:cNvSpPr txBox="1"/>
          <p:nvPr/>
        </p:nvSpPr>
        <p:spPr>
          <a:xfrm>
            <a:off x="7381875" y="4933950"/>
            <a:ext cx="3886200" cy="646331"/>
          </a:xfrm>
          <a:prstGeom prst="rect">
            <a:avLst/>
          </a:prstGeom>
          <a:noFill/>
        </p:spPr>
        <p:txBody>
          <a:bodyPr wrap="square" rtlCol="0">
            <a:spAutoFit/>
          </a:bodyPr>
          <a:lstStyle/>
          <a:p>
            <a:pPr algn="ctr"/>
            <a:r>
              <a:rPr lang="en-US" b="1" dirty="0"/>
              <a:t>Keith E. Gammage </a:t>
            </a:r>
          </a:p>
          <a:p>
            <a:pPr algn="ctr"/>
            <a:r>
              <a:rPr lang="en-US" b="1" dirty="0"/>
              <a:t>Solicitor-General</a:t>
            </a:r>
          </a:p>
        </p:txBody>
      </p:sp>
    </p:spTree>
    <p:extLst>
      <p:ext uri="{BB962C8B-B14F-4D97-AF65-F5344CB8AC3E}">
        <p14:creationId xmlns:p14="http://schemas.microsoft.com/office/powerpoint/2010/main" val="173173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472" y="1200149"/>
            <a:ext cx="6322142" cy="4345244"/>
          </a:xfrm>
        </p:spPr>
        <p:txBody>
          <a:bodyPr>
            <a:normAutofit fontScale="90000"/>
          </a:bodyPr>
          <a:lstStyle/>
          <a:p>
            <a:pPr marL="0" marR="0">
              <a:spcBef>
                <a:spcPts val="0"/>
              </a:spcBef>
              <a:spcAft>
                <a:spcPts val="0"/>
              </a:spcAft>
            </a:pPr>
            <a:r>
              <a:rPr lang="en-US" dirty="0">
                <a:solidFill>
                  <a:schemeClr val="bg1"/>
                </a:solidFill>
              </a:rPr>
              <a:t>         </a:t>
            </a:r>
            <a:r>
              <a:rPr lang="en-US" u="sng" dirty="0">
                <a:solidFill>
                  <a:schemeClr val="bg1"/>
                </a:solidFill>
              </a:rPr>
              <a:t>Office Focus Points: </a:t>
            </a:r>
            <a:br>
              <a:rPr lang="en-US" u="sng" dirty="0">
                <a:solidFill>
                  <a:schemeClr val="bg1"/>
                </a:solidFill>
              </a:rPr>
            </a:br>
            <a:r>
              <a:rPr lang="en-US" u="sng" dirty="0">
                <a:solidFill>
                  <a:schemeClr val="bg1"/>
                </a:solidFill>
              </a:rPr>
              <a:t>    </a:t>
            </a:r>
            <a:br>
              <a:rPr lang="en-US" u="sng" dirty="0">
                <a:solidFill>
                  <a:schemeClr val="bg1"/>
                </a:solidFill>
              </a:rPr>
            </a:br>
            <a:r>
              <a:rPr lang="en-US" dirty="0">
                <a:solidFill>
                  <a:srgbClr val="C00000"/>
                </a:solidFill>
              </a:rPr>
              <a:t>-Restorative Justice</a:t>
            </a:r>
            <a:br>
              <a:rPr lang="en-US" dirty="0">
                <a:solidFill>
                  <a:schemeClr val="bg1"/>
                </a:solidFill>
              </a:rPr>
            </a:br>
            <a:r>
              <a:rPr lang="en-US" dirty="0">
                <a:solidFill>
                  <a:schemeClr val="bg1"/>
                </a:solidFill>
              </a:rPr>
              <a:t>-Victim Empowerment </a:t>
            </a:r>
            <a:br>
              <a:rPr lang="en-US" dirty="0">
                <a:solidFill>
                  <a:schemeClr val="bg1"/>
                </a:solidFill>
              </a:rPr>
            </a:br>
            <a:r>
              <a:rPr lang="en-US" dirty="0">
                <a:solidFill>
                  <a:srgbClr val="FFFF00"/>
                </a:solidFill>
              </a:rPr>
              <a:t>-Offender Accountability </a:t>
            </a: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sp>
        <p:nvSpPr>
          <p:cNvPr id="4" name="Content Placeholder 2"/>
          <p:cNvSpPr txBox="1">
            <a:spLocks/>
          </p:cNvSpPr>
          <p:nvPr/>
        </p:nvSpPr>
        <p:spPr>
          <a:xfrm>
            <a:off x="417872" y="1978025"/>
            <a:ext cx="63221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C4FA6D61-8283-45BD-AD4C-F6ADA7432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812" y="1478474"/>
            <a:ext cx="3430843" cy="3430843"/>
          </a:xfrm>
          <a:prstGeom prst="rect">
            <a:avLst/>
          </a:prstGeom>
        </p:spPr>
      </p:pic>
    </p:spTree>
    <p:extLst>
      <p:ext uri="{BB962C8B-B14F-4D97-AF65-F5344CB8AC3E}">
        <p14:creationId xmlns:p14="http://schemas.microsoft.com/office/powerpoint/2010/main" val="184403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2000" r="-1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613B-87E0-40D1-A15F-D305DB2051D6}"/>
              </a:ext>
            </a:extLst>
          </p:cNvPr>
          <p:cNvSpPr>
            <a:spLocks noGrp="1"/>
          </p:cNvSpPr>
          <p:nvPr>
            <p:ph type="title"/>
          </p:nvPr>
        </p:nvSpPr>
        <p:spPr>
          <a:xfrm>
            <a:off x="-381000" y="412750"/>
            <a:ext cx="10515600" cy="1325563"/>
          </a:xfrm>
        </p:spPr>
        <p:txBody>
          <a:bodyPr/>
          <a:lstStyle/>
          <a:p>
            <a:pPr algn="ctr"/>
            <a:r>
              <a:rPr lang="en-US" b="1" dirty="0"/>
              <a:t>                   </a:t>
            </a:r>
            <a:r>
              <a:rPr lang="en-US" b="1" dirty="0">
                <a:solidFill>
                  <a:srgbClr val="C00000"/>
                </a:solidFill>
              </a:rPr>
              <a:t>Restorative Justice </a:t>
            </a:r>
          </a:p>
        </p:txBody>
      </p:sp>
      <p:sp>
        <p:nvSpPr>
          <p:cNvPr id="3" name="Content Placeholder 2">
            <a:extLst>
              <a:ext uri="{FF2B5EF4-FFF2-40B4-BE49-F238E27FC236}">
                <a16:creationId xmlns:a16="http://schemas.microsoft.com/office/drawing/2014/main" id="{A7C2E7F9-5DBB-4F70-B38D-C7710BFBF63D}"/>
              </a:ext>
            </a:extLst>
          </p:cNvPr>
          <p:cNvSpPr>
            <a:spLocks noGrp="1"/>
          </p:cNvSpPr>
          <p:nvPr>
            <p:ph idx="1"/>
          </p:nvPr>
        </p:nvSpPr>
        <p:spPr/>
        <p:txBody>
          <a:bodyPr>
            <a:normAutofit lnSpcReduction="10000"/>
          </a:bodyPr>
          <a:lstStyle/>
          <a:p>
            <a:pPr marL="0" marR="0" indent="0" algn="just">
              <a:lnSpc>
                <a:spcPct val="200000"/>
              </a:lnSpc>
              <a:spcBef>
                <a:spcPts val="0"/>
              </a:spcBef>
              <a:spcAft>
                <a:spcPts val="0"/>
              </a:spcAft>
              <a:buNone/>
            </a:pPr>
            <a:r>
              <a:rPr lang="en-US" dirty="0">
                <a:effectLst/>
                <a:latin typeface="Calibri" panose="020F0502020204030204" pitchFamily="34" charset="0"/>
                <a:ea typeface="Calibri" panose="020F0502020204030204" pitchFamily="34" charset="0"/>
              </a:rPr>
              <a:t>is the alternative to established criminal practices; it embraces the concept that victims, offenders and communities are critical stakeholders in the criminal justice process. To that end, we have implemented innovative projects and initiatives for the betterment of all stakeholders to make our communities safe.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0445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0C54-5EFB-40DD-82E6-6E5F4B348411}"/>
              </a:ext>
            </a:extLst>
          </p:cNvPr>
          <p:cNvSpPr>
            <a:spLocks noGrp="1"/>
          </p:cNvSpPr>
          <p:nvPr>
            <p:ph type="title"/>
          </p:nvPr>
        </p:nvSpPr>
        <p:spPr/>
        <p:txBody>
          <a:bodyPr/>
          <a:lstStyle/>
          <a:p>
            <a:r>
              <a:rPr lang="en-US" dirty="0"/>
              <a:t>                  Victim Empowerment </a:t>
            </a:r>
          </a:p>
        </p:txBody>
      </p:sp>
      <p:sp>
        <p:nvSpPr>
          <p:cNvPr id="3" name="Content Placeholder 2">
            <a:extLst>
              <a:ext uri="{FF2B5EF4-FFF2-40B4-BE49-F238E27FC236}">
                <a16:creationId xmlns:a16="http://schemas.microsoft.com/office/drawing/2014/main" id="{6D54CF7B-63DB-489B-A47B-E3E6F85A4793}"/>
              </a:ext>
            </a:extLst>
          </p:cNvPr>
          <p:cNvSpPr>
            <a:spLocks noGrp="1"/>
          </p:cNvSpPr>
          <p:nvPr>
            <p:ph idx="1"/>
          </p:nvPr>
        </p:nvSpPr>
        <p:spPr>
          <a:xfrm>
            <a:off x="6466476" y="1825625"/>
            <a:ext cx="4887324" cy="4351338"/>
          </a:xfrm>
        </p:spPr>
        <p:txBody>
          <a:bodyPr/>
          <a:lstStyle/>
          <a:p>
            <a:r>
              <a:rPr lang="en-US" dirty="0"/>
              <a:t>Recognizing the unique needs of victims, our Victim-Witness Assistance Program (VWAP) ensures that the rights of victims are protected. The VWAP, staffed by Victim Advocates, focuses on supporting the needs of victims and reducing the trauma of crime. </a:t>
            </a:r>
          </a:p>
          <a:p>
            <a:endParaRPr lang="en-US" dirty="0"/>
          </a:p>
          <a:p>
            <a:endParaRPr lang="en-US" dirty="0"/>
          </a:p>
        </p:txBody>
      </p:sp>
      <p:pic>
        <p:nvPicPr>
          <p:cNvPr id="8" name="Picture 7">
            <a:extLst>
              <a:ext uri="{FF2B5EF4-FFF2-40B4-BE49-F238E27FC236}">
                <a16:creationId xmlns:a16="http://schemas.microsoft.com/office/drawing/2014/main" id="{F4BAF45A-0517-481A-9862-88E96992F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101" y="1485106"/>
            <a:ext cx="5032375" cy="5032375"/>
          </a:xfrm>
          <a:prstGeom prst="rect">
            <a:avLst/>
          </a:prstGeom>
        </p:spPr>
      </p:pic>
    </p:spTree>
    <p:extLst>
      <p:ext uri="{BB962C8B-B14F-4D97-AF65-F5344CB8AC3E}">
        <p14:creationId xmlns:p14="http://schemas.microsoft.com/office/powerpoint/2010/main" val="10629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3674-0A7F-4E15-80CF-991906D9D3E2}"/>
              </a:ext>
            </a:extLst>
          </p:cNvPr>
          <p:cNvSpPr>
            <a:spLocks noGrp="1"/>
          </p:cNvSpPr>
          <p:nvPr>
            <p:ph type="title"/>
          </p:nvPr>
        </p:nvSpPr>
        <p:spPr/>
        <p:txBody>
          <a:bodyPr/>
          <a:lstStyle/>
          <a:p>
            <a:r>
              <a:rPr lang="en-US" dirty="0"/>
              <a:t>                    Offender Accountability </a:t>
            </a:r>
          </a:p>
        </p:txBody>
      </p:sp>
      <p:sp>
        <p:nvSpPr>
          <p:cNvPr id="3" name="Content Placeholder 2">
            <a:extLst>
              <a:ext uri="{FF2B5EF4-FFF2-40B4-BE49-F238E27FC236}">
                <a16:creationId xmlns:a16="http://schemas.microsoft.com/office/drawing/2014/main" id="{3273309C-EC33-4E7F-9C22-EE53E3EDBD11}"/>
              </a:ext>
            </a:extLst>
          </p:cNvPr>
          <p:cNvSpPr>
            <a:spLocks noGrp="1"/>
          </p:cNvSpPr>
          <p:nvPr>
            <p:ph idx="1"/>
          </p:nvPr>
        </p:nvSpPr>
        <p:spPr/>
        <p:txBody>
          <a:bodyPr/>
          <a:lstStyle/>
          <a:p>
            <a:r>
              <a:rPr lang="en-US" b="1" dirty="0"/>
              <a:t>University for Parents Diversion Initiative </a:t>
            </a:r>
          </a:p>
          <a:p>
            <a:pPr marL="0" indent="0">
              <a:buNone/>
            </a:pPr>
            <a:r>
              <a:rPr lang="en-US" dirty="0"/>
              <a:t>  offers second chance to low-risk offenders with children under the   age of 19. The curriculum includes socioeconomics wellness, parenting skills, personal development and career readiness . </a:t>
            </a:r>
          </a:p>
          <a:p>
            <a:pPr marL="0" indent="0">
              <a:buNone/>
            </a:pPr>
            <a:endParaRPr lang="en-US" dirty="0"/>
          </a:p>
          <a:p>
            <a:r>
              <a:rPr lang="en-US" b="1" dirty="0"/>
              <a:t>Record Restriction Summits </a:t>
            </a:r>
          </a:p>
          <a:p>
            <a:pPr marL="0" indent="0">
              <a:buNone/>
            </a:pPr>
            <a:r>
              <a:rPr lang="en-US" b="1" dirty="0"/>
              <a:t>  </a:t>
            </a:r>
            <a:r>
              <a:rPr lang="en-US" dirty="0"/>
              <a:t>an offender re-entry initiative, restricts the criminal records of offenders providing a greater opportunity for obtaining housing and sustainable income. </a:t>
            </a:r>
          </a:p>
        </p:txBody>
      </p:sp>
    </p:spTree>
    <p:extLst>
      <p:ext uri="{BB962C8B-B14F-4D97-AF65-F5344CB8AC3E}">
        <p14:creationId xmlns:p14="http://schemas.microsoft.com/office/powerpoint/2010/main" val="273069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243</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         Office Focus Points:       -Restorative Justice -Victim Empowerment  -Offender Accountability    </vt:lpstr>
      <vt:lpstr>                   Restorative Justice </vt:lpstr>
      <vt:lpstr>                  Victim Empowerment </vt:lpstr>
      <vt:lpstr>                    Offender Accountability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ricodollar@hotmail.com</dc:creator>
  <cp:lastModifiedBy>Henry, Cory</cp:lastModifiedBy>
  <cp:revision>12</cp:revision>
  <cp:lastPrinted>2023-11-15T16:45:38Z</cp:lastPrinted>
  <dcterms:created xsi:type="dcterms:W3CDTF">2023-09-08T14:08:49Z</dcterms:created>
  <dcterms:modified xsi:type="dcterms:W3CDTF">2023-11-15T20:32:33Z</dcterms:modified>
</cp:coreProperties>
</file>