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2" r:id="rId6"/>
  </p:sldMasterIdLst>
  <p:notesMasterIdLst>
    <p:notesMasterId r:id="rId73"/>
  </p:notesMasterIdLst>
  <p:sldIdLst>
    <p:sldId id="342" r:id="rId7"/>
    <p:sldId id="334" r:id="rId8"/>
    <p:sldId id="336" r:id="rId9"/>
    <p:sldId id="337" r:id="rId10"/>
    <p:sldId id="338" r:id="rId11"/>
    <p:sldId id="339" r:id="rId12"/>
    <p:sldId id="340" r:id="rId13"/>
    <p:sldId id="341" r:id="rId14"/>
    <p:sldId id="346" r:id="rId15"/>
    <p:sldId id="347" r:id="rId16"/>
    <p:sldId id="348" r:id="rId17"/>
    <p:sldId id="349" r:id="rId18"/>
    <p:sldId id="350" r:id="rId19"/>
    <p:sldId id="353" r:id="rId20"/>
    <p:sldId id="352" r:id="rId21"/>
    <p:sldId id="388" r:id="rId22"/>
    <p:sldId id="354" r:id="rId23"/>
    <p:sldId id="355"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01" r:id="rId41"/>
    <p:sldId id="298" r:id="rId42"/>
    <p:sldId id="302" r:id="rId43"/>
    <p:sldId id="303" r:id="rId44"/>
    <p:sldId id="304" r:id="rId45"/>
    <p:sldId id="305" r:id="rId46"/>
    <p:sldId id="299" r:id="rId47"/>
    <p:sldId id="300" r:id="rId48"/>
    <p:sldId id="380" r:id="rId49"/>
    <p:sldId id="381" r:id="rId50"/>
    <p:sldId id="382" r:id="rId51"/>
    <p:sldId id="383" r:id="rId52"/>
    <p:sldId id="345" r:id="rId53"/>
    <p:sldId id="306" r:id="rId54"/>
    <p:sldId id="384" r:id="rId55"/>
    <p:sldId id="385" r:id="rId56"/>
    <p:sldId id="386" r:id="rId57"/>
    <p:sldId id="387" r:id="rId58"/>
    <p:sldId id="314" r:id="rId59"/>
    <p:sldId id="378" r:id="rId60"/>
    <p:sldId id="317" r:id="rId61"/>
    <p:sldId id="373" r:id="rId62"/>
    <p:sldId id="375" r:id="rId63"/>
    <p:sldId id="374" r:id="rId64"/>
    <p:sldId id="376" r:id="rId65"/>
    <p:sldId id="322" r:id="rId66"/>
    <p:sldId id="324" r:id="rId67"/>
    <p:sldId id="325" r:id="rId68"/>
    <p:sldId id="377" r:id="rId69"/>
    <p:sldId id="389" r:id="rId70"/>
    <p:sldId id="390" r:id="rId71"/>
    <p:sldId id="391"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2A665-48EA-4844-8490-97D20E36058F}" v="6" dt="2023-09-21T20:49:56.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3" autoAdjust="0"/>
  </p:normalViewPr>
  <p:slideViewPr>
    <p:cSldViewPr>
      <p:cViewPr varScale="1">
        <p:scale>
          <a:sx n="72" d="100"/>
          <a:sy n="72" d="100"/>
        </p:scale>
        <p:origin x="1506" y="60"/>
      </p:cViewPr>
      <p:guideLst>
        <p:guide orient="horz" pos="2160"/>
        <p:guide pos="2880"/>
      </p:guideLst>
    </p:cSldViewPr>
  </p:slideViewPr>
  <p:outlineViewPr>
    <p:cViewPr>
      <p:scale>
        <a:sx n="33" d="100"/>
        <a:sy n="33" d="100"/>
      </p:scale>
      <p:origin x="0" y="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brinna.mctier\AppData\Local\Microsoft\Windows\INetCache\Content.Outlook\JGW6YOP8\For%20citize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brinna.mctier\AppData\Local\Microsoft\Windows\INetCache\Content.Outlook\JGW6YOP8\For%20citizens.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sabrinna.mctier\AppData\Local\Microsoft\Windows\INetCache\Content.Outlook\JGW6YOP8\For%20citize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726535283161956"/>
          <c:y val="5.7739868189589719E-2"/>
          <c:w val="0.34823495721661074"/>
          <c:h val="0.40289513770857088"/>
        </c:manualLayout>
      </c:layout>
      <c:pieChart>
        <c:varyColors val="1"/>
        <c:ser>
          <c:idx val="0"/>
          <c:order val="0"/>
          <c:tx>
            <c:strRef>
              <c:f>'Sheet2 (2)'!$H$48</c:f>
              <c:strCache>
                <c:ptCount val="1"/>
                <c:pt idx="0">
                  <c:v> 2023 Adopted Budget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F3-4431-A3E0-FF1F669C0E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F3-4431-A3E0-FF1F669C0E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F3-4431-A3E0-FF1F669C0E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F3-4431-A3E0-FF1F669C0ED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F3-4431-A3E0-FF1F669C0ED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F3-4431-A3E0-FF1F669C0ED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F3-4431-A3E0-FF1F669C0ED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BF3-4431-A3E0-FF1F669C0ED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BF3-4431-A3E0-FF1F669C0ED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BF3-4431-A3E0-FF1F669C0ED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BF3-4431-A3E0-FF1F669C0ED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BF3-4431-A3E0-FF1F669C0ED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BF3-4431-A3E0-FF1F669C0EDC}"/>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BF3-4431-A3E0-FF1F669C0EDC}"/>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BF3-4431-A3E0-FF1F669C0EDC}"/>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BF3-4431-A3E0-FF1F669C0EDC}"/>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3BF3-4431-A3E0-FF1F669C0EDC}"/>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3BF3-4431-A3E0-FF1F669C0EDC}"/>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3BF3-4431-A3E0-FF1F669C0EDC}"/>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3BF3-4431-A3E0-FF1F669C0EDC}"/>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3BF3-4431-A3E0-FF1F669C0EDC}"/>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3BF3-4431-A3E0-FF1F669C0EDC}"/>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3BF3-4431-A3E0-FF1F669C0EDC}"/>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3BF3-4431-A3E0-FF1F669C0EDC}"/>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3BF3-4431-A3E0-FF1F669C0EDC}"/>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3BF3-4431-A3E0-FF1F669C0EDC}"/>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3BF3-4431-A3E0-FF1F669C0EDC}"/>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3BF3-4431-A3E0-FF1F669C0EDC}"/>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3BF3-4431-A3E0-FF1F669C0EDC}"/>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3BF3-4431-A3E0-FF1F669C0EDC}"/>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3BF3-4431-A3E0-FF1F669C0EDC}"/>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3BF3-4431-A3E0-FF1F669C0EDC}"/>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3BF3-4431-A3E0-FF1F669C0EDC}"/>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3BF3-4431-A3E0-FF1F669C0EDC}"/>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3BF3-4431-A3E0-FF1F669C0EDC}"/>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3BF3-4431-A3E0-FF1F669C0EDC}"/>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3BF3-4431-A3E0-FF1F669C0EDC}"/>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3BF3-4431-A3E0-FF1F669C0EDC}"/>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3BF3-4431-A3E0-FF1F669C0EDC}"/>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3BF3-4431-A3E0-FF1F669C0EDC}"/>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3BF3-4431-A3E0-FF1F669C0EDC}"/>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3BF3-4431-A3E0-FF1F669C0EDC}"/>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3BF3-4431-A3E0-FF1F669C0EDC}"/>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3BF3-4431-A3E0-FF1F669C0EDC}"/>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3BF3-4431-A3E0-FF1F669C0EDC}"/>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3BF3-4431-A3E0-FF1F669C0EDC}"/>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3BF3-4431-A3E0-FF1F669C0EDC}"/>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3BF3-4431-A3E0-FF1F669C0EDC}"/>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3BF3-4431-A3E0-FF1F669C0EDC}"/>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3BF3-4431-A3E0-FF1F669C0EDC}"/>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3BF3-4431-A3E0-FF1F669C0EDC}"/>
              </c:ext>
            </c:extLst>
          </c:dPt>
          <c:cat>
            <c:strRef>
              <c:f>'Sheet2 (2)'!$G$49:$G$99</c:f>
              <c:strCache>
                <c:ptCount val="51"/>
                <c:pt idx="0">
                  <c:v> Non-Agency </c:v>
                </c:pt>
                <c:pt idx="1">
                  <c:v> Sheriff Office </c:v>
                </c:pt>
                <c:pt idx="2">
                  <c:v> Grady Hospital </c:v>
                </c:pt>
                <c:pt idx="3">
                  <c:v> District Attorney </c:v>
                </c:pt>
                <c:pt idx="4">
                  <c:v> Real Estate and Asset Management </c:v>
                </c:pt>
                <c:pt idx="5">
                  <c:v> Information Technology </c:v>
                </c:pt>
                <c:pt idx="6">
                  <c:v> Library </c:v>
                </c:pt>
                <c:pt idx="7">
                  <c:v> Senior Services </c:v>
                </c:pt>
                <c:pt idx="8">
                  <c:v> Public Defender </c:v>
                </c:pt>
                <c:pt idx="9">
                  <c:v> Superior Court-General </c:v>
                </c:pt>
                <c:pt idx="10">
                  <c:v> Tax Assessor </c:v>
                </c:pt>
                <c:pt idx="11">
                  <c:v> Superior Court-Clerk </c:v>
                </c:pt>
                <c:pt idx="12">
                  <c:v> Tax Commissioner </c:v>
                </c:pt>
                <c:pt idx="13">
                  <c:v> Mental Health, Developmental Disabilities and Addictive Diseases </c:v>
                </c:pt>
                <c:pt idx="14">
                  <c:v> Juvenile Court </c:v>
                </c:pt>
                <c:pt idx="15">
                  <c:v> Department of Community Development </c:v>
                </c:pt>
                <c:pt idx="16">
                  <c:v> State Court-Solicitor </c:v>
                </c:pt>
                <c:pt idx="17">
                  <c:v> Board of Health </c:v>
                </c:pt>
                <c:pt idx="18">
                  <c:v> Police </c:v>
                </c:pt>
                <c:pt idx="19">
                  <c:v> Superior Court-All Judges </c:v>
                </c:pt>
                <c:pt idx="20">
                  <c:v> Arts/Cooperative Extension </c:v>
                </c:pt>
                <c:pt idx="21">
                  <c:v> State Court-General </c:v>
                </c:pt>
                <c:pt idx="22">
                  <c:v> Finance </c:v>
                </c:pt>
                <c:pt idx="23">
                  <c:v> Registration &amp; Elections </c:v>
                </c:pt>
                <c:pt idx="24">
                  <c:v> County Marshal </c:v>
                </c:pt>
                <c:pt idx="25">
                  <c:v> State Court-All Judges </c:v>
                </c:pt>
                <c:pt idx="26">
                  <c:v> Medical Examiner </c:v>
                </c:pt>
                <c:pt idx="27">
                  <c:v> Probate Court </c:v>
                </c:pt>
                <c:pt idx="28">
                  <c:v> Human Resources </c:v>
                </c:pt>
                <c:pt idx="29">
                  <c:v> Emergency Management </c:v>
                </c:pt>
                <c:pt idx="30">
                  <c:v> County Attorney </c:v>
                </c:pt>
                <c:pt idx="31">
                  <c:v> Magistrate Court </c:v>
                </c:pt>
                <c:pt idx="32">
                  <c:v> Purchasing </c:v>
                </c:pt>
                <c:pt idx="33">
                  <c:v> County Manager </c:v>
                </c:pt>
                <c:pt idx="34">
                  <c:v> Child Attorney </c:v>
                </c:pt>
                <c:pt idx="35">
                  <c:v> Emergency Services </c:v>
                </c:pt>
                <c:pt idx="36">
                  <c:v> External Affairs </c:v>
                </c:pt>
                <c:pt idx="37">
                  <c:v> Family &amp; Childrens Services </c:v>
                </c:pt>
                <c:pt idx="38">
                  <c:v> Diversity and Civil Rights Compliance </c:v>
                </c:pt>
                <c:pt idx="39">
                  <c:v> Office of the County Auditor </c:v>
                </c:pt>
                <c:pt idx="40">
                  <c:v> County Comm Clerk </c:v>
                </c:pt>
                <c:pt idx="41">
                  <c:v> Economic Development </c:v>
                </c:pt>
                <c:pt idx="42">
                  <c:v> Commission District 4 - Commissioner Hall </c:v>
                </c:pt>
                <c:pt idx="43">
                  <c:v> Commission District 6 - Commissioner Arrington </c:v>
                </c:pt>
                <c:pt idx="44">
                  <c:v> Commission District 5 - Commissioner Abdur Rahman </c:v>
                </c:pt>
                <c:pt idx="45">
                  <c:v> Commission District 3 - Commissioner Barrett </c:v>
                </c:pt>
                <c:pt idx="46">
                  <c:v> Commission District 1 - Commissioner Thorne </c:v>
                </c:pt>
                <c:pt idx="47">
                  <c:v> At Large - Chairman Pitts </c:v>
                </c:pt>
                <c:pt idx="48">
                  <c:v> Commission District 2 - Commissioner Ellis </c:v>
                </c:pt>
                <c:pt idx="49">
                  <c:v> Public Works </c:v>
                </c:pt>
                <c:pt idx="50">
                  <c:v> HIV Elimination </c:v>
                </c:pt>
              </c:strCache>
            </c:strRef>
          </c:cat>
          <c:val>
            <c:numRef>
              <c:f>'Sheet2 (2)'!$H$49:$H$99</c:f>
              <c:numCache>
                <c:formatCode>_(* #,##0_);_(* \(#,##0\);_(* "-"??_);_(@_)</c:formatCode>
                <c:ptCount val="51"/>
                <c:pt idx="0">
                  <c:v>211782637</c:v>
                </c:pt>
                <c:pt idx="1">
                  <c:v>142706567</c:v>
                </c:pt>
                <c:pt idx="2">
                  <c:v>49813841</c:v>
                </c:pt>
                <c:pt idx="3">
                  <c:v>41643241</c:v>
                </c:pt>
                <c:pt idx="4">
                  <c:v>39377818</c:v>
                </c:pt>
                <c:pt idx="5">
                  <c:v>35149309</c:v>
                </c:pt>
                <c:pt idx="6">
                  <c:v>30496143</c:v>
                </c:pt>
                <c:pt idx="7">
                  <c:v>27669727</c:v>
                </c:pt>
                <c:pt idx="8">
                  <c:v>25377575</c:v>
                </c:pt>
                <c:pt idx="9">
                  <c:v>23398655</c:v>
                </c:pt>
                <c:pt idx="10">
                  <c:v>22146677</c:v>
                </c:pt>
                <c:pt idx="11">
                  <c:v>21820092</c:v>
                </c:pt>
                <c:pt idx="12">
                  <c:v>18747272</c:v>
                </c:pt>
                <c:pt idx="13">
                  <c:v>18465916</c:v>
                </c:pt>
                <c:pt idx="14">
                  <c:v>16927218</c:v>
                </c:pt>
                <c:pt idx="15">
                  <c:v>14654332</c:v>
                </c:pt>
                <c:pt idx="16">
                  <c:v>12516397</c:v>
                </c:pt>
                <c:pt idx="17">
                  <c:v>11150587</c:v>
                </c:pt>
                <c:pt idx="18">
                  <c:v>10648533</c:v>
                </c:pt>
                <c:pt idx="19">
                  <c:v>9720397</c:v>
                </c:pt>
                <c:pt idx="20">
                  <c:v>9685272.0800000001</c:v>
                </c:pt>
                <c:pt idx="21">
                  <c:v>8809769</c:v>
                </c:pt>
                <c:pt idx="22">
                  <c:v>7706489</c:v>
                </c:pt>
                <c:pt idx="23">
                  <c:v>7603767</c:v>
                </c:pt>
                <c:pt idx="24">
                  <c:v>7425060</c:v>
                </c:pt>
                <c:pt idx="25">
                  <c:v>6893734</c:v>
                </c:pt>
                <c:pt idx="26">
                  <c:v>6457310</c:v>
                </c:pt>
                <c:pt idx="27">
                  <c:v>6318377</c:v>
                </c:pt>
                <c:pt idx="28">
                  <c:v>5832639</c:v>
                </c:pt>
                <c:pt idx="29">
                  <c:v>5664486</c:v>
                </c:pt>
                <c:pt idx="30">
                  <c:v>5069994</c:v>
                </c:pt>
                <c:pt idx="31">
                  <c:v>4978110</c:v>
                </c:pt>
                <c:pt idx="32">
                  <c:v>4959943</c:v>
                </c:pt>
                <c:pt idx="33">
                  <c:v>3827658</c:v>
                </c:pt>
                <c:pt idx="34">
                  <c:v>3680718</c:v>
                </c:pt>
                <c:pt idx="35">
                  <c:v>3516628</c:v>
                </c:pt>
                <c:pt idx="36">
                  <c:v>2926774.9199999995</c:v>
                </c:pt>
                <c:pt idx="37">
                  <c:v>1684840</c:v>
                </c:pt>
                <c:pt idx="38">
                  <c:v>1514230</c:v>
                </c:pt>
                <c:pt idx="39">
                  <c:v>1410358</c:v>
                </c:pt>
                <c:pt idx="40">
                  <c:v>1323704</c:v>
                </c:pt>
                <c:pt idx="41">
                  <c:v>871850</c:v>
                </c:pt>
                <c:pt idx="42">
                  <c:v>706627</c:v>
                </c:pt>
                <c:pt idx="43">
                  <c:v>705764</c:v>
                </c:pt>
                <c:pt idx="44">
                  <c:v>663776</c:v>
                </c:pt>
                <c:pt idx="45">
                  <c:v>644963</c:v>
                </c:pt>
                <c:pt idx="46">
                  <c:v>613034</c:v>
                </c:pt>
                <c:pt idx="47">
                  <c:v>588332</c:v>
                </c:pt>
                <c:pt idx="48">
                  <c:v>555451</c:v>
                </c:pt>
                <c:pt idx="49">
                  <c:v>500000</c:v>
                </c:pt>
                <c:pt idx="50">
                  <c:v>190432</c:v>
                </c:pt>
              </c:numCache>
            </c:numRef>
          </c:val>
          <c:extLst>
            <c:ext xmlns:c16="http://schemas.microsoft.com/office/drawing/2014/chart" uri="{C3380CC4-5D6E-409C-BE32-E72D297353CC}">
              <c16:uniqueId val="{00000066-3BF3-4431-A3E0-FF1F669C0E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6021329476672563"/>
          <c:y val="4.1988087402387395E-2"/>
          <c:w val="0.17702469334190366"/>
          <c:h val="0.446480095560810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 (2)'!$H$19</c:f>
              <c:strCache>
                <c:ptCount val="1"/>
                <c:pt idx="0">
                  <c:v>2023 General Fund Approved Budget</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CD74-4320-89D3-7F197A91BB9E}"/>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D74-4320-89D3-7F197A91BB9E}"/>
              </c:ext>
            </c:extLst>
          </c:dPt>
          <c:cat>
            <c:strRef>
              <c:f>'Sheet2 (2)'!$G$20:$G$21</c:f>
              <c:strCache>
                <c:ptCount val="2"/>
                <c:pt idx="0">
                  <c:v>Personnel Expenditures</c:v>
                </c:pt>
                <c:pt idx="1">
                  <c:v>Operating Expenditures</c:v>
                </c:pt>
              </c:strCache>
            </c:strRef>
          </c:cat>
          <c:val>
            <c:numRef>
              <c:f>'Sheet2 (2)'!$H$20:$H$21</c:f>
              <c:numCache>
                <c:formatCode>General</c:formatCode>
                <c:ptCount val="2"/>
                <c:pt idx="0">
                  <c:v>461309837</c:v>
                </c:pt>
                <c:pt idx="1">
                  <c:v>436233187</c:v>
                </c:pt>
              </c:numCache>
            </c:numRef>
          </c:val>
          <c:extLst>
            <c:ext xmlns:c16="http://schemas.microsoft.com/office/drawing/2014/chart" uri="{C3380CC4-5D6E-409C-BE32-E72D297353CC}">
              <c16:uniqueId val="{00000004-CD74-4320-89D3-7F197A91BB9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Sheet2!$J$16:$J$20</cx:f>
        <cx:lvl ptCount="5">
          <cx:pt idx="0">Arts and Libraries</cx:pt>
          <cx:pt idx="1">Health and Human Services</cx:pt>
          <cx:pt idx="2">Infrastructure and Economic Development</cx:pt>
          <cx:pt idx="3">Justice and Safety</cx:pt>
          <cx:pt idx="4">Open and Responsible</cx:pt>
        </cx:lvl>
      </cx:strDim>
      <cx:numDim type="size">
        <cx:f>Sheet2!$K$16:$K$20</cx:f>
        <cx:lvl ptCount="5" formatCode="_(&quot;$&quot;* #,##0_);_(&quot;$&quot;* \(#,##0\);_(&quot;$&quot;* &quot;-&quot;??_);_(@_)">
          <cx:pt idx="0">44369218.509999998</cx:pt>
          <cx:pt idx="1">142841672.34999999</cx:pt>
          <cx:pt idx="2">127007377.66</cx:pt>
          <cx:pt idx="3">431435556.15999997</cx:pt>
          <cx:pt idx="4">151889199.31999999</cx:pt>
        </cx:lvl>
      </cx:numDim>
    </cx:data>
  </cx:chartData>
  <cx:chart>
    <cx:title pos="t" align="ctr" overlay="0">
      <cx:tx>
        <cx:txData>
          <cx:v>2023 Budget by Strategic Priority</cx:v>
        </cx:txData>
      </cx:tx>
      <cx:spPr>
        <a:solidFill>
          <a:schemeClr val="lt1"/>
        </a:solidFill>
        <a:ln w="12700" cap="flat" cmpd="sng" algn="ctr">
          <a:solidFill>
            <a:schemeClr val="accent2"/>
          </a:solidFill>
          <a:prstDash val="solid"/>
          <a:miter lim="800000"/>
        </a:ln>
        <a:effectLst/>
      </cx:spPr>
      <cx:txPr>
        <a:bodyPr spcFirstLastPara="1" vertOverflow="ellipsis" horzOverflow="overflow" wrap="square" lIns="0" tIns="0" rIns="0" bIns="0" anchor="ctr" anchorCtr="1"/>
        <a:lstStyle/>
        <a:p>
          <a:pPr algn="ctr" rtl="0">
            <a:defRPr sz="1700" baseline="0">
              <a:solidFill>
                <a:schemeClr val="accent2"/>
              </a:solidFill>
            </a:defRPr>
          </a:pPr>
          <a:r>
            <a:rPr>
              <a:solidFill>
                <a:schemeClr val="dk1"/>
              </a:solidFill>
              <a:latin typeface="+mn-lt"/>
              <a:ea typeface="+mn-ea"/>
              <a:cs typeface="+mn-cs"/>
            </a:rPr>
            <a:t>2023 Budget by Strategic Priority</a:t>
          </a:r>
        </a:p>
      </cx:txPr>
    </cx:title>
    <cx:plotArea>
      <cx:plotAreaRegion>
        <cx:series layoutId="sunburst" uniqueId="{67A4B6B4-A172-43AA-B7A9-13F3502062ED}">
          <cx:tx>
            <cx:txData>
              <cx:f>Sheet2!$K$15</cx:f>
              <cx:v> 2023 Adopted Budget </cx:v>
            </cx:txData>
          </cx:tx>
          <cx:dataLabels pos="ctr">
            <cx:numFmt formatCode="#,##0.00" sourceLinked="0"/>
            <cx:txPr>
              <a:bodyPr spcFirstLastPara="1" vertOverflow="ellipsis" horzOverflow="overflow" wrap="square" lIns="0" tIns="0" rIns="0" bIns="0" anchor="ctr" anchorCtr="1"/>
              <a:lstStyle/>
              <a:p>
                <a:pPr algn="ctr" rtl="0">
                  <a:defRPr sz="1300" baseline="0"/>
                </a:pPr>
                <a:endParaRPr lang="en-US" sz="1300" b="0" i="0" u="none" strike="noStrike" baseline="0">
                  <a:solidFill>
                    <a:sysClr val="window" lastClr="FFFFFF"/>
                  </a:solidFill>
                  <a:latin typeface="Calibri" panose="020F0502020204030204"/>
                </a:endParaRPr>
              </a:p>
            </cx:txPr>
            <cx:visibility seriesName="0" categoryName="1" value="0"/>
            <cx:separator>, </cx:separator>
            <cx:dataLabel idx="0">
              <cx:numFmt formatCode="#,##0.00" sourceLinked="0"/>
              <cx:txPr>
                <a:bodyPr spcFirstLastPara="1" vertOverflow="ellipsis" horzOverflow="overflow" wrap="square" lIns="0" tIns="0" rIns="0" bIns="0" anchor="ctr" anchorCtr="1"/>
                <a:lstStyle/>
                <a:p>
                  <a:pPr algn="ctr" rtl="0">
                    <a:defRPr sz="1300" baseline="0"/>
                  </a:pPr>
                  <a:r>
                    <a:rPr lang="en-US" sz="1300" b="0" i="0" u="none" strike="noStrike" baseline="0">
                      <a:solidFill>
                        <a:sysClr val="window" lastClr="FFFFFF"/>
                      </a:solidFill>
                      <a:latin typeface="Calibri" panose="020F0502020204030204"/>
                    </a:rPr>
                    <a:t>Arts and Libraries</a:t>
                  </a:r>
                </a:p>
              </cx:txPr>
              <cx:visibility seriesName="0" categoryName="1" value="0"/>
              <cx:separator>, </cx:separator>
            </cx:dataLabel>
            <cx:dataLabel idx="1">
              <cx:numFmt formatCode="#,##0.00" sourceLinked="0"/>
              <cx:txPr>
                <a:bodyPr spcFirstLastPara="1" vertOverflow="ellipsis" horzOverflow="overflow" wrap="square" lIns="0" tIns="0" rIns="0" bIns="0" anchor="ctr" anchorCtr="1"/>
                <a:lstStyle/>
                <a:p>
                  <a:pPr algn="ctr" rtl="0">
                    <a:defRPr sz="1300" baseline="0"/>
                  </a:pPr>
                  <a:r>
                    <a:rPr lang="en-US" sz="1300" b="0" i="0" u="none" strike="noStrike" baseline="0">
                      <a:solidFill>
                        <a:sysClr val="window" lastClr="FFFFFF"/>
                      </a:solidFill>
                      <a:latin typeface="Calibri" panose="020F0502020204030204"/>
                    </a:rPr>
                    <a:t>Health and Human Services</a:t>
                  </a:r>
                </a:p>
              </cx:txPr>
              <cx:visibility seriesName="0" categoryName="1" value="0"/>
              <cx:separator>, </cx:separator>
            </cx:dataLabel>
            <cx:dataLabel idx="2">
              <cx:numFmt formatCode="#,##0.00" sourceLinked="0"/>
              <cx:txPr>
                <a:bodyPr spcFirstLastPara="1" vertOverflow="ellipsis" horzOverflow="overflow" wrap="square" lIns="0" tIns="0" rIns="0" bIns="0" anchor="ctr" anchorCtr="1"/>
                <a:lstStyle/>
                <a:p>
                  <a:pPr algn="ctr" rtl="0">
                    <a:defRPr sz="1030" baseline="0"/>
                  </a:pPr>
                  <a:r>
                    <a:rPr lang="en-US" sz="1030" b="0" i="0" u="none" strike="noStrike" baseline="0">
                      <a:solidFill>
                        <a:sysClr val="window" lastClr="FFFFFF"/>
                      </a:solidFill>
                      <a:latin typeface="Calibri" panose="020F0502020204030204"/>
                    </a:rPr>
                    <a:t>Infrastructure and Economic Development</a:t>
                  </a:r>
                </a:p>
              </cx:txPr>
              <cx:visibility seriesName="0" categoryName="1" value="0"/>
              <cx:separator>, </cx:separator>
            </cx:dataLabel>
            <cx:dataLabel idx="3">
              <cx:numFmt formatCode="#,##0.00" sourceLinked="0"/>
              <cx:txPr>
                <a:bodyPr spcFirstLastPara="1" vertOverflow="ellipsis" horzOverflow="overflow" wrap="square" lIns="0" tIns="0" rIns="0" bIns="0" anchor="ctr" anchorCtr="1"/>
                <a:lstStyle/>
                <a:p>
                  <a:pPr algn="ctr" rtl="0">
                    <a:defRPr sz="1300" baseline="0"/>
                  </a:pPr>
                  <a:r>
                    <a:rPr lang="en-US" sz="1300" b="0" i="0" u="none" strike="noStrike" baseline="0">
                      <a:solidFill>
                        <a:sysClr val="window" lastClr="FFFFFF"/>
                      </a:solidFill>
                      <a:latin typeface="Calibri" panose="020F0502020204030204"/>
                    </a:rPr>
                    <a:t>Justice and Safety</a:t>
                  </a:r>
                </a:p>
              </cx:txPr>
              <cx:visibility seriesName="0" categoryName="1" value="0"/>
              <cx:separator>, </cx:separator>
            </cx:dataLabel>
          </cx:dataLabels>
          <cx:dataId val="0"/>
        </cx:series>
      </cx:plotAreaRegion>
    </cx:plotArea>
    <cx:legend pos="r" align="ctr" overlay="0">
      <cx:txPr>
        <a:bodyPr spcFirstLastPara="1" vertOverflow="ellipsis" horzOverflow="overflow" wrap="square" lIns="0" tIns="0" rIns="0" bIns="0" anchor="ctr" anchorCtr="1"/>
        <a:lstStyle/>
        <a:p>
          <a:pPr algn="ctr" rtl="0">
            <a:defRPr/>
          </a:pPr>
          <a:endParaRPr lang="en-US" sz="900" b="0" i="0" u="none" strike="noStrike" baseline="0">
            <a:solidFill>
              <a:srgbClr val="44546A"/>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5">
  <cs:axisTitle>
    <cs:lnRef idx="0"/>
    <cs:fillRef idx="0"/>
    <cs:effectRef idx="0"/>
    <cs:fontRef idx="minor">
      <a:schemeClr val="tx2"/>
    </cs:fontRef>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lt1"/>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73" tIns="46237" rIns="92473" bIns="4623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73" tIns="46237" rIns="92473" bIns="46237" rtlCol="0"/>
          <a:lstStyle>
            <a:lvl1pPr algn="r">
              <a:defRPr sz="1200"/>
            </a:lvl1pPr>
          </a:lstStyle>
          <a:p>
            <a:fld id="{1D9820EF-F003-4673-86C4-879C2F4CDFD7}" type="datetimeFigureOut">
              <a:rPr lang="en-US" smtClean="0"/>
              <a:t>9/29/2023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73" tIns="46237" rIns="92473" bIns="4623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473" tIns="46237" rIns="92473" bIns="46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73" tIns="46237" rIns="92473" bIns="46237" rtlCol="0" anchor="b"/>
          <a:lstStyle>
            <a:lvl1pPr algn="r">
              <a:defRPr sz="1200"/>
            </a:lvl1pPr>
          </a:lstStyle>
          <a:p>
            <a:fld id="{20425F1B-7022-442D-9125-F8377F39C31B}" type="slidenum">
              <a:rPr lang="en-US" smtClean="0"/>
              <a:t>‹#›</a:t>
            </a:fld>
            <a:endParaRPr lang="en-US" dirty="0"/>
          </a:p>
        </p:txBody>
      </p:sp>
    </p:spTree>
    <p:extLst>
      <p:ext uri="{BB962C8B-B14F-4D97-AF65-F5344CB8AC3E}">
        <p14:creationId xmlns:p14="http://schemas.microsoft.com/office/powerpoint/2010/main" val="213734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27ed04e00f2_2_67:notes"/>
          <p:cNvSpPr txBox="1">
            <a:spLocks noGrp="1"/>
          </p:cNvSpPr>
          <p:nvPr>
            <p:ph type="body" idx="1"/>
          </p:nvPr>
        </p:nvSpPr>
        <p:spPr>
          <a:xfrm>
            <a:off x="701040" y="4415790"/>
            <a:ext cx="5608320" cy="418338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1603" name="Google Shape;1603;g27ed04e00f2_2_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69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00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18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669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80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280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10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28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47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93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08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548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47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92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5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990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48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402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321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298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90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996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344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55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623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204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534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71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02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603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261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77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261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564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03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77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493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651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67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788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14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39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6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960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27ed04e00f2_2_67:notes"/>
          <p:cNvSpPr txBox="1">
            <a:spLocks noGrp="1"/>
          </p:cNvSpPr>
          <p:nvPr>
            <p:ph type="body" idx="1"/>
          </p:nvPr>
        </p:nvSpPr>
        <p:spPr>
          <a:xfrm>
            <a:off x="701040" y="4415790"/>
            <a:ext cx="5608320" cy="418338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1603" name="Google Shape;1603;g27ed04e00f2_2_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96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1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73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94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d04e00f2_2_7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7ed04e00f2_2_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52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257375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12597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166395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31800" y="1680211"/>
            <a:ext cx="8229340" cy="4701540"/>
          </a:xfrm>
        </p:spPr>
        <p:txBody>
          <a:bodyPr/>
          <a:lstStyle>
            <a:lvl1pPr>
              <a:defRPr/>
            </a:lvl1pPr>
            <a:lvl2pPr>
              <a:defRPr sz="1800"/>
            </a:lvl2pPr>
            <a:lvl3pPr>
              <a:defRPr sz="1600"/>
            </a:lvl3pPr>
            <a:lvl4pPr>
              <a:defRPr sz="1400" baseline="0"/>
            </a:lvl4pPr>
            <a:lvl5pPr>
              <a:defRPr sz="1200"/>
            </a:lvl5pPr>
          </a:lstStyle>
          <a:p>
            <a:pPr lvl="0"/>
            <a:r>
              <a:rPr lang="en-US" dirty="0"/>
              <a:t>Slide copy uses this color (20pt)</a:t>
            </a:r>
          </a:p>
          <a:p>
            <a:pPr lvl="1"/>
            <a:r>
              <a:rPr lang="en-US" dirty="0"/>
              <a:t>Bullet point level 1 (18pt)</a:t>
            </a:r>
          </a:p>
          <a:p>
            <a:pPr lvl="2"/>
            <a:r>
              <a:rPr lang="en-US" dirty="0"/>
              <a:t>Bullet point level 2 (16pt)</a:t>
            </a:r>
          </a:p>
          <a:p>
            <a:pPr lvl="3"/>
            <a:r>
              <a:rPr lang="en-US" dirty="0"/>
              <a:t>Bullet point level 3 (14pt)</a:t>
            </a:r>
          </a:p>
          <a:p>
            <a:pPr lvl="4"/>
            <a:r>
              <a:rPr lang="en-US" dirty="0"/>
              <a:t>Bullet point level 4 (12pt)</a:t>
            </a:r>
            <a:endParaRPr lang="en-GB" dirty="0"/>
          </a:p>
        </p:txBody>
      </p:sp>
      <p:sp>
        <p:nvSpPr>
          <p:cNvPr id="6" name="Title 1"/>
          <p:cNvSpPr>
            <a:spLocks noGrp="1"/>
          </p:cNvSpPr>
          <p:nvPr>
            <p:ph type="title" hasCustomPrompt="1"/>
          </p:nvPr>
        </p:nvSpPr>
        <p:spPr>
          <a:xfrm>
            <a:off x="431801" y="171544"/>
            <a:ext cx="8229340" cy="868362"/>
          </a:xfrm>
        </p:spPr>
        <p:txBody>
          <a:bodyPr>
            <a:noAutofit/>
          </a:bodyPr>
          <a:lstStyle>
            <a:lvl1pPr>
              <a:defRPr sz="2400">
                <a:solidFill>
                  <a:srgbClr val="00BBEE"/>
                </a:solidFill>
              </a:defRPr>
            </a:lvl1pPr>
          </a:lstStyle>
          <a:p>
            <a:r>
              <a:rPr lang="en-US" dirty="0"/>
              <a:t>Slide title: can span two lines of the slide and </a:t>
            </a:r>
            <a:br>
              <a:rPr lang="en-US" dirty="0"/>
            </a:br>
            <a:r>
              <a:rPr lang="en-US" dirty="0"/>
              <a:t>uses this font color (24pt) </a:t>
            </a:r>
            <a:endParaRPr lang="en-GB" dirty="0"/>
          </a:p>
        </p:txBody>
      </p:sp>
      <p:sp>
        <p:nvSpPr>
          <p:cNvPr id="7" name="Textplatzhalter 2"/>
          <p:cNvSpPr>
            <a:spLocks noGrp="1"/>
          </p:cNvSpPr>
          <p:nvPr>
            <p:ph type="body" idx="13" hasCustomPrompt="1"/>
          </p:nvPr>
        </p:nvSpPr>
        <p:spPr>
          <a:xfrm>
            <a:off x="431801" y="1130437"/>
            <a:ext cx="8229340" cy="416831"/>
          </a:xfrm>
          <a:prstGeom prst="rect">
            <a:avLst/>
          </a:prstGeom>
          <a:noFill/>
        </p:spPr>
        <p:txBody>
          <a:bodyPr wrap="square" lIns="0" tIns="72000" rIns="0" bIns="36000">
            <a:spAutoFit/>
          </a:bodyPr>
          <a:lstStyle>
            <a:lvl1pPr marL="176213" indent="-176213" algn="l" rtl="0" eaLnBrk="1" fontAlgn="base" hangingPunct="1">
              <a:spcBef>
                <a:spcPts val="800"/>
              </a:spcBef>
              <a:spcAft>
                <a:spcPct val="0"/>
              </a:spcAft>
              <a:buClr>
                <a:schemeClr val="tx1"/>
              </a:buClr>
              <a:buFontTx/>
              <a:buNone/>
              <a:defRPr lang="de-DE" sz="2000" b="0" dirty="0" smtClean="0">
                <a:solidFill>
                  <a:srgbClr val="FF9900"/>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de-DE" dirty="0"/>
              <a:t>Sub-head uses this color (20pt)</a:t>
            </a:r>
          </a:p>
        </p:txBody>
      </p:sp>
    </p:spTree>
    <p:extLst>
      <p:ext uri="{BB962C8B-B14F-4D97-AF65-F5344CB8AC3E}">
        <p14:creationId xmlns:p14="http://schemas.microsoft.com/office/powerpoint/2010/main" val="107905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565"/>
        <p:cNvGrpSpPr/>
        <p:nvPr/>
      </p:nvGrpSpPr>
      <p:grpSpPr>
        <a:xfrm>
          <a:off x="0" y="0"/>
          <a:ext cx="0" cy="0"/>
          <a:chOff x="0" y="0"/>
          <a:chExt cx="0" cy="0"/>
        </a:xfrm>
      </p:grpSpPr>
      <p:cxnSp>
        <p:nvCxnSpPr>
          <p:cNvPr id="566" name="Google Shape;566;p89"/>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567" name="Google Shape;567;p89"/>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568" name="Google Shape;568;p89"/>
          <p:cNvSpPr txBox="1">
            <a:spLocks noGrp="1"/>
          </p:cNvSpPr>
          <p:nvPr>
            <p:ph type="title"/>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89"/>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89"/>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89"/>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233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557"/>
        <p:cNvGrpSpPr/>
        <p:nvPr/>
      </p:nvGrpSpPr>
      <p:grpSpPr>
        <a:xfrm>
          <a:off x="0" y="0"/>
          <a:ext cx="0" cy="0"/>
          <a:chOff x="0" y="0"/>
          <a:chExt cx="0" cy="0"/>
        </a:xfrm>
      </p:grpSpPr>
      <p:sp>
        <p:nvSpPr>
          <p:cNvPr id="558" name="Google Shape;558;p88"/>
          <p:cNvSpPr/>
          <p:nvPr/>
        </p:nvSpPr>
        <p:spPr>
          <a:xfrm>
            <a:off x="1" y="0"/>
            <a:ext cx="1956089" cy="6858000"/>
          </a:xfrm>
          <a:prstGeom prst="rect">
            <a:avLst/>
          </a:prstGeom>
          <a:solidFill>
            <a:srgbClr val="E26D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cxnSp>
        <p:nvCxnSpPr>
          <p:cNvPr id="559" name="Google Shape;559;p88"/>
          <p:cNvCxnSpPr/>
          <p:nvPr/>
        </p:nvCxnSpPr>
        <p:spPr>
          <a:xfrm>
            <a:off x="2057400" y="0"/>
            <a:ext cx="0" cy="6858000"/>
          </a:xfrm>
          <a:prstGeom prst="straightConnector1">
            <a:avLst/>
          </a:prstGeom>
          <a:noFill/>
          <a:ln w="76200" cap="flat" cmpd="sng">
            <a:solidFill>
              <a:srgbClr val="114C7A"/>
            </a:solidFill>
            <a:prstDash val="solid"/>
            <a:miter lim="800000"/>
            <a:headEnd type="none" w="sm" len="sm"/>
            <a:tailEnd type="none" w="sm" len="sm"/>
          </a:ln>
        </p:spPr>
      </p:cxnSp>
      <p:sp>
        <p:nvSpPr>
          <p:cNvPr id="560" name="Google Shape;560;p88"/>
          <p:cNvSpPr txBox="1">
            <a:spLocks noGrp="1"/>
          </p:cNvSpPr>
          <p:nvPr>
            <p:ph type="ctrTitle"/>
          </p:nvPr>
        </p:nvSpPr>
        <p:spPr>
          <a:xfrm>
            <a:off x="3343276" y="1122363"/>
            <a:ext cx="5314951"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14C7A"/>
              </a:buClr>
              <a:buSzPts val="4500"/>
              <a:buFont typeface="Roboto Medium"/>
              <a:buNone/>
              <a:defRPr sz="4500">
                <a:solidFill>
                  <a:srgbClr val="114C7A"/>
                </a:solidFill>
                <a:latin typeface="Roboto Medium"/>
                <a:ea typeface="Roboto Medium"/>
                <a:cs typeface="Roboto Medium"/>
                <a:sym typeface="Roboto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88"/>
          <p:cNvSpPr txBox="1">
            <a:spLocks noGrp="1"/>
          </p:cNvSpPr>
          <p:nvPr>
            <p:ph type="subTitle" idx="1"/>
          </p:nvPr>
        </p:nvSpPr>
        <p:spPr>
          <a:xfrm>
            <a:off x="4434320" y="3773849"/>
            <a:ext cx="3566680" cy="92839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114C7A"/>
              </a:buClr>
              <a:buSzPts val="1800"/>
              <a:buNone/>
              <a:defRPr sz="1800">
                <a:solidFill>
                  <a:srgbClr val="114C7A"/>
                </a:solidFill>
                <a:latin typeface="Roboto"/>
                <a:ea typeface="Roboto"/>
                <a:cs typeface="Roboto"/>
                <a:sym typeface="Roboto"/>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2" name="Google Shape;562;p88"/>
          <p:cNvSpPr>
            <a:spLocks noGrp="1"/>
          </p:cNvSpPr>
          <p:nvPr>
            <p:ph type="pic" idx="2"/>
          </p:nvPr>
        </p:nvSpPr>
        <p:spPr>
          <a:xfrm>
            <a:off x="881171" y="4638966"/>
            <a:ext cx="2090738" cy="1717384"/>
          </a:xfrm>
          <a:prstGeom prst="rect">
            <a:avLst/>
          </a:prstGeom>
          <a:noFill/>
          <a:ln>
            <a:noFill/>
          </a:ln>
        </p:spPr>
      </p:sp>
      <p:sp>
        <p:nvSpPr>
          <p:cNvPr id="563" name="Google Shape;563;p88"/>
          <p:cNvSpPr>
            <a:spLocks noGrp="1"/>
          </p:cNvSpPr>
          <p:nvPr>
            <p:ph type="pic" idx="3"/>
          </p:nvPr>
        </p:nvSpPr>
        <p:spPr>
          <a:xfrm>
            <a:off x="910720" y="402362"/>
            <a:ext cx="2090738" cy="1717384"/>
          </a:xfrm>
          <a:prstGeom prst="rect">
            <a:avLst/>
          </a:prstGeom>
          <a:noFill/>
          <a:ln>
            <a:noFill/>
          </a:ln>
        </p:spPr>
      </p:sp>
      <p:sp>
        <p:nvSpPr>
          <p:cNvPr id="564" name="Google Shape;564;p88"/>
          <p:cNvSpPr>
            <a:spLocks noGrp="1"/>
          </p:cNvSpPr>
          <p:nvPr>
            <p:ph type="pic" idx="4"/>
          </p:nvPr>
        </p:nvSpPr>
        <p:spPr>
          <a:xfrm>
            <a:off x="903468" y="2520664"/>
            <a:ext cx="2090738" cy="1717384"/>
          </a:xfrm>
          <a:prstGeom prst="rect">
            <a:avLst/>
          </a:prstGeom>
          <a:noFill/>
          <a:ln>
            <a:noFill/>
          </a:ln>
        </p:spPr>
      </p:sp>
    </p:spTree>
    <p:extLst>
      <p:ext uri="{BB962C8B-B14F-4D97-AF65-F5344CB8AC3E}">
        <p14:creationId xmlns:p14="http://schemas.microsoft.com/office/powerpoint/2010/main" val="306727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7"/>
        <p:cNvGrpSpPr/>
        <p:nvPr/>
      </p:nvGrpSpPr>
      <p:grpSpPr>
        <a:xfrm>
          <a:off x="0" y="0"/>
          <a:ext cx="0" cy="0"/>
          <a:chOff x="0" y="0"/>
          <a:chExt cx="0" cy="0"/>
        </a:xfrm>
      </p:grpSpPr>
      <p:sp>
        <p:nvSpPr>
          <p:cNvPr id="558" name="Google Shape;558;p88"/>
          <p:cNvSpPr/>
          <p:nvPr/>
        </p:nvSpPr>
        <p:spPr>
          <a:xfrm>
            <a:off x="1" y="0"/>
            <a:ext cx="1956089" cy="6858000"/>
          </a:xfrm>
          <a:prstGeom prst="rect">
            <a:avLst/>
          </a:prstGeom>
          <a:solidFill>
            <a:srgbClr val="E26D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cxnSp>
        <p:nvCxnSpPr>
          <p:cNvPr id="559" name="Google Shape;559;p88"/>
          <p:cNvCxnSpPr/>
          <p:nvPr/>
        </p:nvCxnSpPr>
        <p:spPr>
          <a:xfrm>
            <a:off x="2057400" y="0"/>
            <a:ext cx="0" cy="6858000"/>
          </a:xfrm>
          <a:prstGeom prst="straightConnector1">
            <a:avLst/>
          </a:prstGeom>
          <a:noFill/>
          <a:ln w="76200" cap="flat" cmpd="sng">
            <a:solidFill>
              <a:srgbClr val="114C7A"/>
            </a:solidFill>
            <a:prstDash val="solid"/>
            <a:miter lim="800000"/>
            <a:headEnd type="none" w="sm" len="sm"/>
            <a:tailEnd type="none" w="sm" len="sm"/>
          </a:ln>
        </p:spPr>
      </p:cxnSp>
      <p:sp>
        <p:nvSpPr>
          <p:cNvPr id="560" name="Google Shape;560;p88"/>
          <p:cNvSpPr txBox="1">
            <a:spLocks noGrp="1"/>
          </p:cNvSpPr>
          <p:nvPr>
            <p:ph type="ctrTitle"/>
          </p:nvPr>
        </p:nvSpPr>
        <p:spPr>
          <a:xfrm>
            <a:off x="3343276" y="1122363"/>
            <a:ext cx="5314951"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14C7A"/>
              </a:buClr>
              <a:buSzPts val="4500"/>
              <a:buFont typeface="Roboto Medium"/>
              <a:buNone/>
              <a:defRPr sz="4500">
                <a:solidFill>
                  <a:srgbClr val="114C7A"/>
                </a:solidFill>
                <a:latin typeface="Roboto Medium"/>
                <a:ea typeface="Roboto Medium"/>
                <a:cs typeface="Roboto Medium"/>
                <a:sym typeface="Roboto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88"/>
          <p:cNvSpPr txBox="1">
            <a:spLocks noGrp="1"/>
          </p:cNvSpPr>
          <p:nvPr>
            <p:ph type="subTitle" idx="1"/>
          </p:nvPr>
        </p:nvSpPr>
        <p:spPr>
          <a:xfrm>
            <a:off x="4434320" y="3773849"/>
            <a:ext cx="3566680" cy="92839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114C7A"/>
              </a:buClr>
              <a:buSzPts val="1800"/>
              <a:buNone/>
              <a:defRPr sz="1800">
                <a:solidFill>
                  <a:srgbClr val="114C7A"/>
                </a:solidFill>
                <a:latin typeface="Roboto"/>
                <a:ea typeface="Roboto"/>
                <a:cs typeface="Roboto"/>
                <a:sym typeface="Roboto"/>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2" name="Google Shape;562;p88"/>
          <p:cNvSpPr>
            <a:spLocks noGrp="1"/>
          </p:cNvSpPr>
          <p:nvPr>
            <p:ph type="pic" idx="2"/>
          </p:nvPr>
        </p:nvSpPr>
        <p:spPr>
          <a:xfrm>
            <a:off x="881171" y="4638966"/>
            <a:ext cx="2090738" cy="1717384"/>
          </a:xfrm>
          <a:prstGeom prst="rect">
            <a:avLst/>
          </a:prstGeom>
          <a:noFill/>
          <a:ln>
            <a:noFill/>
          </a:ln>
        </p:spPr>
      </p:sp>
      <p:sp>
        <p:nvSpPr>
          <p:cNvPr id="563" name="Google Shape;563;p88"/>
          <p:cNvSpPr>
            <a:spLocks noGrp="1"/>
          </p:cNvSpPr>
          <p:nvPr>
            <p:ph type="pic" idx="3"/>
          </p:nvPr>
        </p:nvSpPr>
        <p:spPr>
          <a:xfrm>
            <a:off x="910720" y="402362"/>
            <a:ext cx="2090738" cy="1717384"/>
          </a:xfrm>
          <a:prstGeom prst="rect">
            <a:avLst/>
          </a:prstGeom>
          <a:noFill/>
          <a:ln>
            <a:noFill/>
          </a:ln>
        </p:spPr>
      </p:sp>
      <p:sp>
        <p:nvSpPr>
          <p:cNvPr id="564" name="Google Shape;564;p88"/>
          <p:cNvSpPr>
            <a:spLocks noGrp="1"/>
          </p:cNvSpPr>
          <p:nvPr>
            <p:ph type="pic" idx="4"/>
          </p:nvPr>
        </p:nvSpPr>
        <p:spPr>
          <a:xfrm>
            <a:off x="903468" y="2520664"/>
            <a:ext cx="2090738" cy="1717384"/>
          </a:xfrm>
          <a:prstGeom prst="rect">
            <a:avLst/>
          </a:prstGeom>
          <a:noFill/>
          <a:ln>
            <a:noFill/>
          </a:ln>
        </p:spPr>
      </p:sp>
    </p:spTree>
    <p:extLst>
      <p:ext uri="{BB962C8B-B14F-4D97-AF65-F5344CB8AC3E}">
        <p14:creationId xmlns:p14="http://schemas.microsoft.com/office/powerpoint/2010/main" val="283902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5"/>
        <p:cNvGrpSpPr/>
        <p:nvPr/>
      </p:nvGrpSpPr>
      <p:grpSpPr>
        <a:xfrm>
          <a:off x="0" y="0"/>
          <a:ext cx="0" cy="0"/>
          <a:chOff x="0" y="0"/>
          <a:chExt cx="0" cy="0"/>
        </a:xfrm>
      </p:grpSpPr>
      <p:cxnSp>
        <p:nvCxnSpPr>
          <p:cNvPr id="566" name="Google Shape;566;p89"/>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567" name="Google Shape;567;p89"/>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568" name="Google Shape;568;p89"/>
          <p:cNvSpPr txBox="1">
            <a:spLocks noGrp="1"/>
          </p:cNvSpPr>
          <p:nvPr>
            <p:ph type="title"/>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89"/>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89"/>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89"/>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847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72"/>
        <p:cNvGrpSpPr/>
        <p:nvPr/>
      </p:nvGrpSpPr>
      <p:grpSpPr>
        <a:xfrm>
          <a:off x="0" y="0"/>
          <a:ext cx="0" cy="0"/>
          <a:chOff x="0" y="0"/>
          <a:chExt cx="0" cy="0"/>
        </a:xfrm>
      </p:grpSpPr>
      <p:sp>
        <p:nvSpPr>
          <p:cNvPr id="573" name="Google Shape;573;p90"/>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574" name="Google Shape;574;p90"/>
          <p:cNvSpPr txBox="1">
            <a:spLocks noGrp="1"/>
          </p:cNvSpPr>
          <p:nvPr>
            <p:ph type="title"/>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p90"/>
          <p:cNvSpPr txBox="1">
            <a:spLocks noGrp="1"/>
          </p:cNvSpPr>
          <p:nvPr>
            <p:ph type="body" idx="1"/>
          </p:nvPr>
        </p:nvSpPr>
        <p:spPr>
          <a:xfrm>
            <a:off x="574100" y="1588079"/>
            <a:ext cx="7616717" cy="1996786"/>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Roboto"/>
                <a:ea typeface="Roboto"/>
                <a:cs typeface="Roboto"/>
                <a:sym typeface="Roboto"/>
              </a:defRPr>
            </a:lvl1pPr>
            <a:lvl2pPr marL="914400" lvl="1" indent="-342900" algn="l">
              <a:lnSpc>
                <a:spcPct val="90000"/>
              </a:lnSpc>
              <a:spcBef>
                <a:spcPts val="375"/>
              </a:spcBef>
              <a:spcAft>
                <a:spcPts val="0"/>
              </a:spcAft>
              <a:buClr>
                <a:schemeClr val="dk1"/>
              </a:buClr>
              <a:buSzPts val="1800"/>
              <a:buChar char="•"/>
              <a:defRPr>
                <a:latin typeface="Roboto"/>
                <a:ea typeface="Roboto"/>
                <a:cs typeface="Roboto"/>
                <a:sym typeface="Roboto"/>
              </a:defRPr>
            </a:lvl2pPr>
            <a:lvl3pPr marL="1371600" lvl="2" indent="-323850" algn="l">
              <a:lnSpc>
                <a:spcPct val="90000"/>
              </a:lnSpc>
              <a:spcBef>
                <a:spcPts val="375"/>
              </a:spcBef>
              <a:spcAft>
                <a:spcPts val="0"/>
              </a:spcAft>
              <a:buClr>
                <a:schemeClr val="dk1"/>
              </a:buClr>
              <a:buSzPts val="1500"/>
              <a:buChar char="•"/>
              <a:defRPr>
                <a:latin typeface="Roboto"/>
                <a:ea typeface="Roboto"/>
                <a:cs typeface="Roboto"/>
                <a:sym typeface="Roboto"/>
              </a:defRPr>
            </a:lvl3pPr>
            <a:lvl4pPr marL="1828800" lvl="3" indent="-314325" algn="l">
              <a:lnSpc>
                <a:spcPct val="90000"/>
              </a:lnSpc>
              <a:spcBef>
                <a:spcPts val="375"/>
              </a:spcBef>
              <a:spcAft>
                <a:spcPts val="0"/>
              </a:spcAft>
              <a:buClr>
                <a:schemeClr val="dk1"/>
              </a:buClr>
              <a:buSzPts val="1350"/>
              <a:buChar char="•"/>
              <a:defRPr>
                <a:latin typeface="Roboto"/>
                <a:ea typeface="Roboto"/>
                <a:cs typeface="Roboto"/>
                <a:sym typeface="Roboto"/>
              </a:defRPr>
            </a:lvl4pPr>
            <a:lvl5pPr marL="2286000" lvl="4" indent="-314325" algn="l">
              <a:lnSpc>
                <a:spcPct val="90000"/>
              </a:lnSpc>
              <a:spcBef>
                <a:spcPts val="375"/>
              </a:spcBef>
              <a:spcAft>
                <a:spcPts val="0"/>
              </a:spcAft>
              <a:buClr>
                <a:schemeClr val="dk1"/>
              </a:buClr>
              <a:buSzPts val="1350"/>
              <a:buChar char="•"/>
              <a:defRPr>
                <a:latin typeface="Roboto"/>
                <a:ea typeface="Roboto"/>
                <a:cs typeface="Roboto"/>
                <a:sym typeface="Robo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576" name="Google Shape;576;p90"/>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577" name="Google Shape;577;p90"/>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90"/>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90"/>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215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80"/>
        <p:cNvGrpSpPr/>
        <p:nvPr/>
      </p:nvGrpSpPr>
      <p:grpSpPr>
        <a:xfrm>
          <a:off x="0" y="0"/>
          <a:ext cx="0" cy="0"/>
          <a:chOff x="0" y="0"/>
          <a:chExt cx="0" cy="0"/>
        </a:xfrm>
      </p:grpSpPr>
      <p:sp>
        <p:nvSpPr>
          <p:cNvPr id="581" name="Google Shape;581;p91"/>
          <p:cNvSpPr/>
          <p:nvPr/>
        </p:nvSpPr>
        <p:spPr>
          <a:xfrm>
            <a:off x="1" y="0"/>
            <a:ext cx="1956089" cy="6858000"/>
          </a:xfrm>
          <a:prstGeom prst="rect">
            <a:avLst/>
          </a:prstGeom>
          <a:solidFill>
            <a:srgbClr val="E26D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cxnSp>
        <p:nvCxnSpPr>
          <p:cNvPr id="582" name="Google Shape;582;p91"/>
          <p:cNvCxnSpPr/>
          <p:nvPr/>
        </p:nvCxnSpPr>
        <p:spPr>
          <a:xfrm>
            <a:off x="2057400" y="0"/>
            <a:ext cx="0" cy="6858000"/>
          </a:xfrm>
          <a:prstGeom prst="straightConnector1">
            <a:avLst/>
          </a:prstGeom>
          <a:noFill/>
          <a:ln w="76200" cap="flat" cmpd="sng">
            <a:solidFill>
              <a:srgbClr val="114C7A"/>
            </a:solidFill>
            <a:prstDash val="solid"/>
            <a:miter lim="800000"/>
            <a:headEnd type="none" w="sm" len="sm"/>
            <a:tailEnd type="none" w="sm" len="sm"/>
          </a:ln>
        </p:spPr>
      </p:cxnSp>
      <p:sp>
        <p:nvSpPr>
          <p:cNvPr id="583" name="Google Shape;583;p91"/>
          <p:cNvSpPr txBox="1">
            <a:spLocks noGrp="1"/>
          </p:cNvSpPr>
          <p:nvPr>
            <p:ph type="ctrTitle"/>
          </p:nvPr>
        </p:nvSpPr>
        <p:spPr>
          <a:xfrm>
            <a:off x="2636045" y="1122363"/>
            <a:ext cx="574942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14C7A"/>
              </a:buClr>
              <a:buSzPts val="4500"/>
              <a:buFont typeface="Roboto Medium"/>
              <a:buNone/>
              <a:defRPr sz="4500">
                <a:solidFill>
                  <a:srgbClr val="114C7A"/>
                </a:solidFill>
                <a:latin typeface="Roboto Medium"/>
                <a:ea typeface="Roboto Medium"/>
                <a:cs typeface="Roboto Medium"/>
                <a:sym typeface="Roboto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91"/>
          <p:cNvSpPr txBox="1">
            <a:spLocks noGrp="1"/>
          </p:cNvSpPr>
          <p:nvPr>
            <p:ph type="subTitle" idx="1"/>
          </p:nvPr>
        </p:nvSpPr>
        <p:spPr>
          <a:xfrm>
            <a:off x="3727413" y="3816711"/>
            <a:ext cx="3566680" cy="92839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114C7A"/>
              </a:buClr>
              <a:buSzPts val="1800"/>
              <a:buNone/>
              <a:defRPr sz="1800">
                <a:solidFill>
                  <a:srgbClr val="114C7A"/>
                </a:solidFill>
                <a:latin typeface="Roboto"/>
                <a:ea typeface="Roboto"/>
                <a:cs typeface="Roboto"/>
                <a:sym typeface="Roboto"/>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85" name="Google Shape;585;p91"/>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91"/>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91"/>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0852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8"/>
        <p:cNvGrpSpPr/>
        <p:nvPr/>
      </p:nvGrpSpPr>
      <p:grpSpPr>
        <a:xfrm>
          <a:off x="0" y="0"/>
          <a:ext cx="0" cy="0"/>
          <a:chOff x="0" y="0"/>
          <a:chExt cx="0" cy="0"/>
        </a:xfrm>
      </p:grpSpPr>
      <p:sp>
        <p:nvSpPr>
          <p:cNvPr id="589" name="Google Shape;589;p92"/>
          <p:cNvSpPr txBox="1">
            <a:spLocks noGrp="1"/>
          </p:cNvSpPr>
          <p:nvPr>
            <p:ph type="body" idx="1"/>
          </p:nvPr>
        </p:nvSpPr>
        <p:spPr>
          <a:xfrm>
            <a:off x="628651" y="1825625"/>
            <a:ext cx="3561665" cy="4351338"/>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Roboto"/>
                <a:ea typeface="Roboto"/>
                <a:cs typeface="Roboto"/>
                <a:sym typeface="Roboto"/>
              </a:defRPr>
            </a:lvl1pPr>
            <a:lvl2pPr marL="914400" lvl="1" indent="-342900" algn="l">
              <a:lnSpc>
                <a:spcPct val="90000"/>
              </a:lnSpc>
              <a:spcBef>
                <a:spcPts val="375"/>
              </a:spcBef>
              <a:spcAft>
                <a:spcPts val="0"/>
              </a:spcAft>
              <a:buClr>
                <a:schemeClr val="dk1"/>
              </a:buClr>
              <a:buSzPts val="1800"/>
              <a:buChar char="•"/>
              <a:defRPr>
                <a:latin typeface="Roboto"/>
                <a:ea typeface="Roboto"/>
                <a:cs typeface="Roboto"/>
                <a:sym typeface="Roboto"/>
              </a:defRPr>
            </a:lvl2pPr>
            <a:lvl3pPr marL="1371600" lvl="2" indent="-323850" algn="l">
              <a:lnSpc>
                <a:spcPct val="90000"/>
              </a:lnSpc>
              <a:spcBef>
                <a:spcPts val="375"/>
              </a:spcBef>
              <a:spcAft>
                <a:spcPts val="0"/>
              </a:spcAft>
              <a:buClr>
                <a:schemeClr val="dk1"/>
              </a:buClr>
              <a:buSzPts val="1500"/>
              <a:buChar char="•"/>
              <a:defRPr>
                <a:latin typeface="Roboto"/>
                <a:ea typeface="Roboto"/>
                <a:cs typeface="Roboto"/>
                <a:sym typeface="Roboto"/>
              </a:defRPr>
            </a:lvl3pPr>
            <a:lvl4pPr marL="1828800" lvl="3" indent="-314325" algn="l">
              <a:lnSpc>
                <a:spcPct val="90000"/>
              </a:lnSpc>
              <a:spcBef>
                <a:spcPts val="375"/>
              </a:spcBef>
              <a:spcAft>
                <a:spcPts val="0"/>
              </a:spcAft>
              <a:buClr>
                <a:schemeClr val="dk1"/>
              </a:buClr>
              <a:buSzPts val="1350"/>
              <a:buChar char="•"/>
              <a:defRPr>
                <a:latin typeface="Roboto"/>
                <a:ea typeface="Roboto"/>
                <a:cs typeface="Roboto"/>
                <a:sym typeface="Roboto"/>
              </a:defRPr>
            </a:lvl4pPr>
            <a:lvl5pPr marL="2286000" lvl="4" indent="-314325" algn="l">
              <a:lnSpc>
                <a:spcPct val="90000"/>
              </a:lnSpc>
              <a:spcBef>
                <a:spcPts val="375"/>
              </a:spcBef>
              <a:spcAft>
                <a:spcPts val="0"/>
              </a:spcAft>
              <a:buClr>
                <a:schemeClr val="dk1"/>
              </a:buClr>
              <a:buSzPts val="1350"/>
              <a:buChar char="•"/>
              <a:defRPr>
                <a:latin typeface="Roboto"/>
                <a:ea typeface="Roboto"/>
                <a:cs typeface="Roboto"/>
                <a:sym typeface="Robo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0" name="Google Shape;590;p92"/>
          <p:cNvSpPr txBox="1">
            <a:spLocks noGrp="1"/>
          </p:cNvSpPr>
          <p:nvPr>
            <p:ph type="body" idx="2"/>
          </p:nvPr>
        </p:nvSpPr>
        <p:spPr>
          <a:xfrm>
            <a:off x="4363337" y="1825625"/>
            <a:ext cx="3561665" cy="4351338"/>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Roboto"/>
                <a:ea typeface="Roboto"/>
                <a:cs typeface="Roboto"/>
                <a:sym typeface="Roboto"/>
              </a:defRPr>
            </a:lvl1pPr>
            <a:lvl2pPr marL="914400" lvl="1" indent="-342900" algn="l">
              <a:lnSpc>
                <a:spcPct val="90000"/>
              </a:lnSpc>
              <a:spcBef>
                <a:spcPts val="375"/>
              </a:spcBef>
              <a:spcAft>
                <a:spcPts val="0"/>
              </a:spcAft>
              <a:buClr>
                <a:schemeClr val="dk1"/>
              </a:buClr>
              <a:buSzPts val="1800"/>
              <a:buChar char="•"/>
              <a:defRPr>
                <a:latin typeface="Roboto"/>
                <a:ea typeface="Roboto"/>
                <a:cs typeface="Roboto"/>
                <a:sym typeface="Roboto"/>
              </a:defRPr>
            </a:lvl2pPr>
            <a:lvl3pPr marL="1371600" lvl="2" indent="-323850" algn="l">
              <a:lnSpc>
                <a:spcPct val="90000"/>
              </a:lnSpc>
              <a:spcBef>
                <a:spcPts val="375"/>
              </a:spcBef>
              <a:spcAft>
                <a:spcPts val="0"/>
              </a:spcAft>
              <a:buClr>
                <a:schemeClr val="dk1"/>
              </a:buClr>
              <a:buSzPts val="1500"/>
              <a:buChar char="•"/>
              <a:defRPr>
                <a:latin typeface="Roboto"/>
                <a:ea typeface="Roboto"/>
                <a:cs typeface="Roboto"/>
                <a:sym typeface="Roboto"/>
              </a:defRPr>
            </a:lvl3pPr>
            <a:lvl4pPr marL="1828800" lvl="3" indent="-314325" algn="l">
              <a:lnSpc>
                <a:spcPct val="90000"/>
              </a:lnSpc>
              <a:spcBef>
                <a:spcPts val="375"/>
              </a:spcBef>
              <a:spcAft>
                <a:spcPts val="0"/>
              </a:spcAft>
              <a:buClr>
                <a:schemeClr val="dk1"/>
              </a:buClr>
              <a:buSzPts val="1350"/>
              <a:buChar char="•"/>
              <a:defRPr>
                <a:latin typeface="Roboto"/>
                <a:ea typeface="Roboto"/>
                <a:cs typeface="Roboto"/>
                <a:sym typeface="Roboto"/>
              </a:defRPr>
            </a:lvl4pPr>
            <a:lvl5pPr marL="2286000" lvl="4" indent="-314325" algn="l">
              <a:lnSpc>
                <a:spcPct val="90000"/>
              </a:lnSpc>
              <a:spcBef>
                <a:spcPts val="375"/>
              </a:spcBef>
              <a:spcAft>
                <a:spcPts val="0"/>
              </a:spcAft>
              <a:buClr>
                <a:schemeClr val="dk1"/>
              </a:buClr>
              <a:buSzPts val="1350"/>
              <a:buChar char="•"/>
              <a:defRPr>
                <a:latin typeface="Roboto"/>
                <a:ea typeface="Roboto"/>
                <a:cs typeface="Roboto"/>
                <a:sym typeface="Robo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1" name="Google Shape;591;p92"/>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592" name="Google Shape;592;p92"/>
          <p:cNvSpPr txBox="1">
            <a:spLocks noGrp="1"/>
          </p:cNvSpPr>
          <p:nvPr>
            <p:ph type="title"/>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3" name="Google Shape;593;p92"/>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594" name="Google Shape;594;p92"/>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5" name="Google Shape;595;p92"/>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6" name="Google Shape;596;p92"/>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71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2161318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7"/>
        <p:cNvGrpSpPr/>
        <p:nvPr/>
      </p:nvGrpSpPr>
      <p:grpSpPr>
        <a:xfrm>
          <a:off x="0" y="0"/>
          <a:ext cx="0" cy="0"/>
          <a:chOff x="0" y="0"/>
          <a:chExt cx="0" cy="0"/>
        </a:xfrm>
      </p:grpSpPr>
      <p:sp>
        <p:nvSpPr>
          <p:cNvPr id="598" name="Google Shape;598;p93"/>
          <p:cNvSpPr txBox="1">
            <a:spLocks noGrp="1"/>
          </p:cNvSpPr>
          <p:nvPr>
            <p:ph type="title"/>
          </p:nvPr>
        </p:nvSpPr>
        <p:spPr>
          <a:xfrm>
            <a:off x="629841" y="1517073"/>
            <a:ext cx="2949178" cy="5507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Roboto"/>
              <a:buNone/>
              <a:defRPr sz="2400">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93"/>
          <p:cNvSpPr txBox="1">
            <a:spLocks noGrp="1"/>
          </p:cNvSpPr>
          <p:nvPr>
            <p:ph type="body" idx="1"/>
          </p:nvPr>
        </p:nvSpPr>
        <p:spPr>
          <a:xfrm>
            <a:off x="3831650" y="1517074"/>
            <a:ext cx="4090769" cy="47987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2400"/>
              <a:buNone/>
              <a:defRPr sz="2400">
                <a:latin typeface="Roboto"/>
                <a:ea typeface="Roboto"/>
                <a:cs typeface="Roboto"/>
                <a:sym typeface="Roboto"/>
              </a:defRPr>
            </a:lvl1pPr>
            <a:lvl2pPr marL="914400" lvl="1" indent="-361950" algn="l">
              <a:lnSpc>
                <a:spcPct val="90000"/>
              </a:lnSpc>
              <a:spcBef>
                <a:spcPts val="375"/>
              </a:spcBef>
              <a:spcAft>
                <a:spcPts val="0"/>
              </a:spcAft>
              <a:buClr>
                <a:schemeClr val="dk1"/>
              </a:buClr>
              <a:buSzPts val="2100"/>
              <a:buChar char="•"/>
              <a:defRPr sz="2100">
                <a:latin typeface="Open Sans"/>
                <a:ea typeface="Open Sans"/>
                <a:cs typeface="Open Sans"/>
                <a:sym typeface="Open Sans"/>
              </a:defRPr>
            </a:lvl2pPr>
            <a:lvl3pPr marL="1371600" lvl="2" indent="-342900" algn="l">
              <a:lnSpc>
                <a:spcPct val="90000"/>
              </a:lnSpc>
              <a:spcBef>
                <a:spcPts val="375"/>
              </a:spcBef>
              <a:spcAft>
                <a:spcPts val="0"/>
              </a:spcAft>
              <a:buClr>
                <a:schemeClr val="dk1"/>
              </a:buClr>
              <a:buSzPts val="1800"/>
              <a:buChar char="•"/>
              <a:defRPr sz="1800">
                <a:latin typeface="Open Sans"/>
                <a:ea typeface="Open Sans"/>
                <a:cs typeface="Open Sans"/>
                <a:sym typeface="Open Sans"/>
              </a:defRPr>
            </a:lvl3pPr>
            <a:lvl4pPr marL="1828800" lvl="3" indent="-323850" algn="l">
              <a:lnSpc>
                <a:spcPct val="90000"/>
              </a:lnSpc>
              <a:spcBef>
                <a:spcPts val="375"/>
              </a:spcBef>
              <a:spcAft>
                <a:spcPts val="0"/>
              </a:spcAft>
              <a:buClr>
                <a:schemeClr val="dk1"/>
              </a:buClr>
              <a:buSzPts val="1500"/>
              <a:buChar char="•"/>
              <a:defRPr sz="1500">
                <a:latin typeface="Open Sans"/>
                <a:ea typeface="Open Sans"/>
                <a:cs typeface="Open Sans"/>
                <a:sym typeface="Open Sans"/>
              </a:defRPr>
            </a:lvl4pPr>
            <a:lvl5pPr marL="2286000" lvl="4" indent="-323850" algn="l">
              <a:lnSpc>
                <a:spcPct val="90000"/>
              </a:lnSpc>
              <a:spcBef>
                <a:spcPts val="375"/>
              </a:spcBef>
              <a:spcAft>
                <a:spcPts val="0"/>
              </a:spcAft>
              <a:buClr>
                <a:schemeClr val="dk1"/>
              </a:buClr>
              <a:buSzPts val="1500"/>
              <a:buChar char="•"/>
              <a:defRPr sz="1500">
                <a:latin typeface="Open Sans"/>
                <a:ea typeface="Open Sans"/>
                <a:cs typeface="Open Sans"/>
                <a:sym typeface="Open Sans"/>
              </a:defRPr>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00" name="Google Shape;600;p93"/>
          <p:cNvSpPr txBox="1">
            <a:spLocks noGrp="1"/>
          </p:cNvSpPr>
          <p:nvPr>
            <p:ph type="body" idx="2"/>
          </p:nvPr>
        </p:nvSpPr>
        <p:spPr>
          <a:xfrm>
            <a:off x="629841" y="2213266"/>
            <a:ext cx="2949178" cy="41025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atin typeface="Roboto"/>
                <a:ea typeface="Roboto"/>
                <a:cs typeface="Roboto"/>
                <a:sym typeface="Roboto"/>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cxnSp>
        <p:nvCxnSpPr>
          <p:cNvPr id="601" name="Google Shape;601;p93"/>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602" name="Google Shape;602;p93"/>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03" name="Google Shape;603;p93"/>
          <p:cNvSpPr txBox="1"/>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300"/>
              <a:buFont typeface="Roboto"/>
              <a:buNone/>
            </a:pPr>
            <a:r>
              <a:rPr lang="en-US" sz="3300" b="0" i="0" u="none" strike="noStrike" cap="none">
                <a:solidFill>
                  <a:schemeClr val="lt1"/>
                </a:solidFill>
                <a:latin typeface="Roboto"/>
                <a:ea typeface="Roboto"/>
                <a:cs typeface="Roboto"/>
                <a:sym typeface="Roboto"/>
              </a:rPr>
              <a:t>Click to edit Master title style</a:t>
            </a:r>
            <a:endParaRPr sz="3300" b="0" i="0" u="none" strike="noStrike" cap="none">
              <a:solidFill>
                <a:schemeClr val="lt1"/>
              </a:solidFill>
              <a:latin typeface="Roboto"/>
              <a:ea typeface="Roboto"/>
              <a:cs typeface="Roboto"/>
              <a:sym typeface="Roboto"/>
            </a:endParaRPr>
          </a:p>
        </p:txBody>
      </p:sp>
      <p:sp>
        <p:nvSpPr>
          <p:cNvPr id="604" name="Google Shape;604;p93"/>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5" name="Google Shape;605;p93"/>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6" name="Google Shape;606;p93"/>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425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07"/>
        <p:cNvGrpSpPr/>
        <p:nvPr/>
      </p:nvGrpSpPr>
      <p:grpSpPr>
        <a:xfrm>
          <a:off x="0" y="0"/>
          <a:ext cx="0" cy="0"/>
          <a:chOff x="0" y="0"/>
          <a:chExt cx="0" cy="0"/>
        </a:xfrm>
      </p:grpSpPr>
      <p:sp>
        <p:nvSpPr>
          <p:cNvPr id="608" name="Google Shape;608;p94"/>
          <p:cNvSpPr/>
          <p:nvPr/>
        </p:nvSpPr>
        <p:spPr>
          <a:xfrm>
            <a:off x="1730086" y="1721774"/>
            <a:ext cx="3049472" cy="4065962"/>
          </a:xfrm>
          <a:prstGeom prst="rect">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09" name="Google Shape;609;p94"/>
          <p:cNvSpPr/>
          <p:nvPr/>
        </p:nvSpPr>
        <p:spPr>
          <a:xfrm>
            <a:off x="1535257" y="5008419"/>
            <a:ext cx="5136486" cy="1350818"/>
          </a:xfrm>
          <a:prstGeom prst="rect">
            <a:avLst/>
          </a:prstGeom>
          <a:noFill/>
          <a:ln w="38100" cap="flat" cmpd="sng">
            <a:solidFill>
              <a:srgbClr val="E26D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10" name="Google Shape;610;p94"/>
          <p:cNvSpPr txBox="1">
            <a:spLocks noGrp="1"/>
          </p:cNvSpPr>
          <p:nvPr>
            <p:ph type="body" idx="1"/>
          </p:nvPr>
        </p:nvSpPr>
        <p:spPr>
          <a:xfrm>
            <a:off x="2119205" y="2219964"/>
            <a:ext cx="2279927" cy="3037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lt1"/>
              </a:buClr>
              <a:buSzPts val="2100"/>
              <a:buNone/>
              <a:defRPr>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611" name="Google Shape;611;p94"/>
          <p:cNvCxnSpPr/>
          <p:nvPr/>
        </p:nvCxnSpPr>
        <p:spPr>
          <a:xfrm flipH="1">
            <a:off x="-15586" y="1158610"/>
            <a:ext cx="3395784" cy="4308"/>
          </a:xfrm>
          <a:prstGeom prst="straightConnector1">
            <a:avLst/>
          </a:prstGeom>
          <a:noFill/>
          <a:ln w="76200" cap="flat" cmpd="sng">
            <a:solidFill>
              <a:srgbClr val="114C7A"/>
            </a:solidFill>
            <a:prstDash val="solid"/>
            <a:miter lim="800000"/>
            <a:headEnd type="none" w="sm" len="sm"/>
            <a:tailEnd type="none" w="sm" len="sm"/>
          </a:ln>
        </p:spPr>
      </p:cxnSp>
      <p:sp>
        <p:nvSpPr>
          <p:cNvPr id="612" name="Google Shape;612;p94"/>
          <p:cNvSpPr/>
          <p:nvPr/>
        </p:nvSpPr>
        <p:spPr>
          <a:xfrm>
            <a:off x="0" y="238991"/>
            <a:ext cx="8460798" cy="820882"/>
          </a:xfrm>
          <a:prstGeom prst="homePlate">
            <a:avLst>
              <a:gd name="adj" fmla="val 50000"/>
            </a:avLst>
          </a:prstGeom>
          <a:solidFill>
            <a:srgbClr val="E26D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13" name="Google Shape;613;p94"/>
          <p:cNvSpPr txBox="1">
            <a:spLocks noGrp="1"/>
          </p:cNvSpPr>
          <p:nvPr>
            <p:ph type="title"/>
          </p:nvPr>
        </p:nvSpPr>
        <p:spPr>
          <a:xfrm>
            <a:off x="574098" y="238991"/>
            <a:ext cx="7886700" cy="809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94"/>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94"/>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94"/>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452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214354-8B92-41E2-B07C-8802F9929DA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985718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64406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14354-8B92-41E2-B07C-8802F9929DA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52740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14354-8B92-41E2-B07C-8802F9929DA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51576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14354-8B92-41E2-B07C-8802F9929DA0}"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590251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14354-8B92-41E2-B07C-8802F9929DA0}"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470194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14354-8B92-41E2-B07C-8802F9929DA0}"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2048724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214354-8B92-41E2-B07C-8802F9929DA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95955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2490792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214354-8B92-41E2-B07C-8802F9929DA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01286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600857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60368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323385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194364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909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283348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327021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F73E7-AB1B-488B-A393-DC7A3E591439}" type="slidenum">
              <a:rPr lang="en-US" smtClean="0"/>
              <a:t>‹#›</a:t>
            </a:fld>
            <a:endParaRPr lang="en-US" dirty="0"/>
          </a:p>
        </p:txBody>
      </p:sp>
    </p:spTree>
    <p:extLst>
      <p:ext uri="{BB962C8B-B14F-4D97-AF65-F5344CB8AC3E}">
        <p14:creationId xmlns:p14="http://schemas.microsoft.com/office/powerpoint/2010/main" val="227211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F73E7-AB1B-488B-A393-DC7A3E591439}" type="slidenum">
              <a:rPr lang="en-US" smtClean="0"/>
              <a:t>‹#›</a:t>
            </a:fld>
            <a:endParaRPr lang="en-US" dirty="0"/>
          </a:p>
        </p:txBody>
      </p:sp>
      <p:cxnSp>
        <p:nvCxnSpPr>
          <p:cNvPr id="8" name="Straight Connector 7"/>
          <p:cNvCxnSpPr/>
          <p:nvPr userDrawn="1"/>
        </p:nvCxnSpPr>
        <p:spPr>
          <a:xfrm>
            <a:off x="228600" y="1066800"/>
            <a:ext cx="86106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29600" y="192156"/>
            <a:ext cx="836934" cy="950844"/>
          </a:xfrm>
          <a:prstGeom prst="rect">
            <a:avLst/>
          </a:prstGeom>
        </p:spPr>
      </p:pic>
    </p:spTree>
    <p:extLst>
      <p:ext uri="{BB962C8B-B14F-4D97-AF65-F5344CB8AC3E}">
        <p14:creationId xmlns:p14="http://schemas.microsoft.com/office/powerpoint/2010/main" val="396995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4" r:id="rId13"/>
    <p:sldLayoutId id="2147483685"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87"/>
          <p:cNvSpPr txBox="1">
            <a:spLocks noGrp="1"/>
          </p:cNvSpPr>
          <p:nvPr>
            <p:ph type="title"/>
          </p:nvPr>
        </p:nvSpPr>
        <p:spPr>
          <a:xfrm>
            <a:off x="511753" y="281711"/>
            <a:ext cx="7886700" cy="809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Roboto"/>
              <a:buNone/>
              <a:defRPr sz="33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2" name="Google Shape;552;p87"/>
          <p:cNvSpPr txBox="1">
            <a:spLocks noGrp="1"/>
          </p:cNvSpPr>
          <p:nvPr>
            <p:ph type="body" idx="1"/>
          </p:nvPr>
        </p:nvSpPr>
        <p:spPr>
          <a:xfrm>
            <a:off x="574098" y="2526702"/>
            <a:ext cx="7886700" cy="199678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Roboto"/>
                <a:ea typeface="Roboto"/>
                <a:cs typeface="Roboto"/>
                <a:sym typeface="Robo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9pPr>
          </a:lstStyle>
          <a:p>
            <a:endParaRPr/>
          </a:p>
        </p:txBody>
      </p:sp>
      <p:sp>
        <p:nvSpPr>
          <p:cNvPr id="553" name="Google Shape;553;p87"/>
          <p:cNvSpPr txBox="1">
            <a:spLocks noGrp="1"/>
          </p:cNvSpPr>
          <p:nvPr>
            <p:ph type="dt" idx="10"/>
          </p:nvPr>
        </p:nvSpPr>
        <p:spPr>
          <a:xfrm>
            <a:off x="46945" y="6356352"/>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554" name="Google Shape;554;p87"/>
          <p:cNvSpPr txBox="1">
            <a:spLocks noGrp="1"/>
          </p:cNvSpPr>
          <p:nvPr>
            <p:ph type="ftr" idx="11"/>
          </p:nvPr>
        </p:nvSpPr>
        <p:spPr>
          <a:xfrm>
            <a:off x="2447245" y="6356352"/>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555" name="Google Shape;555;p87"/>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556" name="Google Shape;556;p87"/>
          <p:cNvPicPr preferRelativeResize="0"/>
          <p:nvPr/>
        </p:nvPicPr>
        <p:blipFill rotWithShape="1">
          <a:blip r:embed="rId9">
            <a:alphaModFix/>
          </a:blip>
          <a:srcRect/>
          <a:stretch/>
        </p:blipFill>
        <p:spPr>
          <a:xfrm>
            <a:off x="7989592" y="5025136"/>
            <a:ext cx="1056132" cy="1374648"/>
          </a:xfrm>
          <a:prstGeom prst="rect">
            <a:avLst/>
          </a:prstGeom>
          <a:noFill/>
          <a:ln>
            <a:noFill/>
          </a:ln>
        </p:spPr>
      </p:pic>
    </p:spTree>
    <p:extLst>
      <p:ext uri="{BB962C8B-B14F-4D97-AF65-F5344CB8AC3E}">
        <p14:creationId xmlns:p14="http://schemas.microsoft.com/office/powerpoint/2010/main" val="3061099986"/>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214354-8B92-41E2-B07C-8802F9929DA0}" type="datetimeFigureOut">
              <a:rPr lang="en-US" smtClean="0"/>
              <a:t>9/29/2023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024C42-4C8B-49B7-8AD9-33A364816C8F}" type="slidenum">
              <a:rPr lang="en-US" smtClean="0"/>
              <a:t>‹#›</a:t>
            </a:fld>
            <a:endParaRPr lang="en-US"/>
          </a:p>
        </p:txBody>
      </p:sp>
    </p:spTree>
    <p:extLst>
      <p:ext uri="{BB962C8B-B14F-4D97-AF65-F5344CB8AC3E}">
        <p14:creationId xmlns:p14="http://schemas.microsoft.com/office/powerpoint/2010/main" val="31664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054425"/>
            <a:ext cx="6245941" cy="300082"/>
          </a:xfrm>
          <a:prstGeom prst="rect">
            <a:avLst/>
          </a:prstGeom>
          <a:solidFill>
            <a:srgbClr val="FF6600"/>
          </a:solidFill>
        </p:spPr>
        <p:txBody>
          <a:bodyPr wrap="square" rtlCol="0">
            <a:spAutoFit/>
          </a:bodyPr>
          <a:lstStyle/>
          <a:p>
            <a:pPr defTabSz="685800"/>
            <a:endParaRPr lang="en-US" sz="1350" dirty="0">
              <a:solidFill>
                <a:prstClr val="black"/>
              </a:solidFill>
              <a:latin typeface="Calibri" panose="020F0502020204030204"/>
            </a:endParaRPr>
          </a:p>
        </p:txBody>
      </p:sp>
      <p:sp>
        <p:nvSpPr>
          <p:cNvPr id="5" name="TextBox 4"/>
          <p:cNvSpPr txBox="1"/>
          <p:nvPr/>
        </p:nvSpPr>
        <p:spPr>
          <a:xfrm>
            <a:off x="3425312" y="6019800"/>
            <a:ext cx="2899288" cy="369332"/>
          </a:xfrm>
          <a:prstGeom prst="rect">
            <a:avLst/>
          </a:prstGeom>
          <a:noFill/>
        </p:spPr>
        <p:txBody>
          <a:bodyPr wrap="square" rtlCol="0">
            <a:spAutoFit/>
          </a:bodyPr>
          <a:lstStyle/>
          <a:p>
            <a:pPr algn="ctr" defTabSz="685800"/>
            <a:r>
              <a:rPr lang="en-US" dirty="0">
                <a:solidFill>
                  <a:prstClr val="white"/>
                </a:solidFill>
                <a:latin typeface="Myriad Pro Black" panose="020B0803030403020204" pitchFamily="34" charset="0"/>
              </a:rPr>
              <a:t>FINANCE DEPARTMENT</a:t>
            </a:r>
          </a:p>
        </p:txBody>
      </p:sp>
    </p:spTree>
    <p:extLst>
      <p:ext uri="{BB962C8B-B14F-4D97-AF65-F5344CB8AC3E}">
        <p14:creationId xmlns:p14="http://schemas.microsoft.com/office/powerpoint/2010/main" val="300995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23622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General Fund</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10</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7" name="TextBox 6">
            <a:extLst>
              <a:ext uri="{FF2B5EF4-FFF2-40B4-BE49-F238E27FC236}">
                <a16:creationId xmlns:a16="http://schemas.microsoft.com/office/drawing/2014/main" id="{25B52DA3-A02A-4DD7-B905-8591EA7CAA42}"/>
              </a:ext>
            </a:extLst>
          </p:cNvPr>
          <p:cNvSpPr txBox="1"/>
          <p:nvPr/>
        </p:nvSpPr>
        <p:spPr>
          <a:xfrm>
            <a:off x="381000" y="1330738"/>
            <a:ext cx="7696200" cy="5001369"/>
          </a:xfrm>
          <a:prstGeom prst="rect">
            <a:avLst/>
          </a:prstGeom>
          <a:noFill/>
        </p:spPr>
        <p:txBody>
          <a:bodyPr wrap="square">
            <a:spAutoFit/>
          </a:bodyPr>
          <a:lstStyle/>
          <a:p>
            <a:pPr algn="just" fontAlgn="base">
              <a:spcBef>
                <a:spcPts val="300"/>
              </a:spcBef>
              <a:spcAft>
                <a:spcPts val="300"/>
              </a:spcAft>
            </a:pPr>
            <a:r>
              <a:rPr lang="en-US" sz="2400" b="1" dirty="0">
                <a:solidFill>
                  <a:srgbClr val="002060"/>
                </a:solidFill>
                <a:latin typeface="Arial" panose="020B0604020202020204" pitchFamily="34" charset="0"/>
                <a:cs typeface="Arial" panose="020B0604020202020204" pitchFamily="34" charset="0"/>
              </a:rPr>
              <a:t>Summary</a:t>
            </a:r>
          </a:p>
          <a:p>
            <a:pPr algn="just" fontAlgn="base">
              <a:spcBef>
                <a:spcPts val="300"/>
              </a:spcBef>
              <a:spcAft>
                <a:spcPts val="300"/>
              </a:spcAft>
            </a:pPr>
            <a:r>
              <a:rPr lang="en-US" sz="2000" dirty="0">
                <a:solidFill>
                  <a:srgbClr val="002060"/>
                </a:solidFill>
                <a:latin typeface="Arial" panose="020B0604020202020204" pitchFamily="34" charset="0"/>
                <a:cs typeface="Arial" panose="020B0604020202020204" pitchFamily="34" charset="0"/>
              </a:rPr>
              <a:t>The FY2023 General Fund budget is $857 million</a:t>
            </a:r>
          </a:p>
          <a:p>
            <a:pPr marL="342900" indent="-342900" fontAlgn="base">
              <a:spcBef>
                <a:spcPts val="300"/>
              </a:spcBef>
              <a:spcAft>
                <a:spcPts val="300"/>
              </a:spcAf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Approximately $461 million allocated to personnel expenditures</a:t>
            </a:r>
          </a:p>
          <a:p>
            <a:pPr marL="342900" indent="-342900" fontAlgn="base">
              <a:spcBef>
                <a:spcPts val="300"/>
              </a:spcBef>
              <a:spcAft>
                <a:spcPts val="300"/>
              </a:spcAf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Approximately $436 million allocated to other operating expenditures. </a:t>
            </a:r>
          </a:p>
          <a:p>
            <a:pPr marL="342900" indent="-342900" fontAlgn="base">
              <a:spcBef>
                <a:spcPts val="300"/>
              </a:spcBef>
              <a:spcAft>
                <a:spcPts val="300"/>
              </a:spcAft>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algn="just" fontAlgn="base">
              <a:spcBef>
                <a:spcPts val="300"/>
              </a:spcBef>
              <a:spcAft>
                <a:spcPts val="300"/>
              </a:spcAft>
            </a:pPr>
            <a:r>
              <a:rPr lang="en-US" sz="2000" dirty="0">
                <a:solidFill>
                  <a:srgbClr val="002060"/>
                </a:solidFill>
                <a:latin typeface="Arial" panose="020B0604020202020204" pitchFamily="34" charset="0"/>
                <a:cs typeface="Arial" panose="020B0604020202020204" pitchFamily="34" charset="0"/>
              </a:rPr>
              <a:t>The General Fund FY2023 budget is balanced through a combination or revenue enhancements and expenditure reductions. </a:t>
            </a:r>
          </a:p>
          <a:p>
            <a:pPr algn="just" fontAlgn="base">
              <a:spcBef>
                <a:spcPts val="300"/>
              </a:spcBef>
              <a:spcAft>
                <a:spcPts val="300"/>
              </a:spcAft>
            </a:pPr>
            <a:endParaRPr lang="en-US" sz="2000" dirty="0">
              <a:solidFill>
                <a:srgbClr val="002060"/>
              </a:solidFill>
              <a:latin typeface="Arial" panose="020B0604020202020204" pitchFamily="34" charset="0"/>
              <a:cs typeface="Arial" panose="020B0604020202020204" pitchFamily="34" charset="0"/>
            </a:endParaRPr>
          </a:p>
          <a:p>
            <a:pPr algn="just" fontAlgn="base">
              <a:spcBef>
                <a:spcPts val="300"/>
              </a:spcBef>
              <a:spcAft>
                <a:spcPts val="300"/>
              </a:spcAft>
            </a:pPr>
            <a:r>
              <a:rPr lang="en-US" sz="2000" dirty="0">
                <a:solidFill>
                  <a:srgbClr val="002060"/>
                </a:solidFill>
                <a:latin typeface="Arial" panose="020B0604020202020204" pitchFamily="34" charset="0"/>
                <a:cs typeface="Arial" panose="020B0604020202020204" pitchFamily="34" charset="0"/>
              </a:rPr>
              <a:t>The budget is balanced with FY2023 revenue of $822.8 million, use of $74.7 million in fund balance from FY2022, FY2023 operating expenditures of $857 million.  The ending Fund Balance for FY 2023 will be $149.6 million, or 16.67% of recurring costs. </a:t>
            </a:r>
          </a:p>
        </p:txBody>
      </p:sp>
    </p:spTree>
    <p:extLst>
      <p:ext uri="{BB962C8B-B14F-4D97-AF65-F5344CB8AC3E}">
        <p14:creationId xmlns:p14="http://schemas.microsoft.com/office/powerpoint/2010/main" val="272310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6858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11</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Rectangle 4">
            <a:extLst>
              <a:ext uri="{FF2B5EF4-FFF2-40B4-BE49-F238E27FC236}">
                <a16:creationId xmlns:a16="http://schemas.microsoft.com/office/drawing/2014/main" id="{68DFDE32-9645-49A2-A389-15FC64279182}"/>
              </a:ext>
            </a:extLst>
          </p:cNvPr>
          <p:cNvSpPr/>
          <p:nvPr/>
        </p:nvSpPr>
        <p:spPr>
          <a:xfrm>
            <a:off x="339426" y="2209800"/>
            <a:ext cx="8514522" cy="1738938"/>
          </a:xfrm>
          <a:prstGeom prst="rect">
            <a:avLst/>
          </a:prstGeom>
        </p:spPr>
        <p:txBody>
          <a:bodyPr wrap="square">
            <a:spAutoFit/>
          </a:bodyPr>
          <a:lstStyle/>
          <a:p>
            <a:pPr algn="ctr" fontAlgn="base">
              <a:spcBef>
                <a:spcPts val="300"/>
              </a:spcBef>
              <a:spcAft>
                <a:spcPts val="300"/>
              </a:spcAft>
            </a:pPr>
            <a:endParaRPr lang="en-US" sz="3600" b="1" dirty="0">
              <a:latin typeface="Arial Narrow" pitchFamily="34" charset="0"/>
            </a:endParaRPr>
          </a:p>
          <a:p>
            <a:pPr algn="ctr" fontAlgn="base">
              <a:spcBef>
                <a:spcPts val="300"/>
              </a:spcBef>
              <a:spcAft>
                <a:spcPts val="300"/>
              </a:spcAft>
            </a:pPr>
            <a:r>
              <a:rPr lang="en-US" sz="6600" b="1" dirty="0">
                <a:solidFill>
                  <a:srgbClr val="002060"/>
                </a:solidFill>
                <a:latin typeface="Arial Narrow" pitchFamily="34" charset="0"/>
              </a:rPr>
              <a:t>How Do We Pay For It?</a:t>
            </a:r>
          </a:p>
        </p:txBody>
      </p:sp>
    </p:spTree>
    <p:extLst>
      <p:ext uri="{BB962C8B-B14F-4D97-AF65-F5344CB8AC3E}">
        <p14:creationId xmlns:p14="http://schemas.microsoft.com/office/powerpoint/2010/main" val="63152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6858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12</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6" name="Rectangle 5">
            <a:extLst>
              <a:ext uri="{FF2B5EF4-FFF2-40B4-BE49-F238E27FC236}">
                <a16:creationId xmlns:a16="http://schemas.microsoft.com/office/drawing/2014/main" id="{EADC6268-D6DD-40D7-8B90-E3343D3410E2}"/>
              </a:ext>
            </a:extLst>
          </p:cNvPr>
          <p:cNvSpPr/>
          <p:nvPr/>
        </p:nvSpPr>
        <p:spPr>
          <a:xfrm>
            <a:off x="339426" y="2209800"/>
            <a:ext cx="8514522" cy="1738938"/>
          </a:xfrm>
          <a:prstGeom prst="rect">
            <a:avLst/>
          </a:prstGeom>
        </p:spPr>
        <p:txBody>
          <a:bodyPr wrap="square">
            <a:spAutoFit/>
          </a:bodyPr>
          <a:lstStyle/>
          <a:p>
            <a:pPr algn="ctr" fontAlgn="base">
              <a:spcBef>
                <a:spcPts val="300"/>
              </a:spcBef>
              <a:spcAft>
                <a:spcPts val="300"/>
              </a:spcAft>
            </a:pPr>
            <a:endParaRPr lang="en-US" sz="3600" b="1" dirty="0">
              <a:latin typeface="Arial Narrow" pitchFamily="34" charset="0"/>
            </a:endParaRPr>
          </a:p>
          <a:p>
            <a:pPr algn="ctr" fontAlgn="base">
              <a:spcBef>
                <a:spcPts val="300"/>
              </a:spcBef>
              <a:spcAft>
                <a:spcPts val="300"/>
              </a:spcAft>
            </a:pPr>
            <a:r>
              <a:rPr lang="en-US" sz="6600" b="1" dirty="0">
                <a:solidFill>
                  <a:srgbClr val="002060"/>
                </a:solidFill>
                <a:latin typeface="Arial Narrow" pitchFamily="34" charset="0"/>
              </a:rPr>
              <a:t>Revenue Sources</a:t>
            </a:r>
          </a:p>
        </p:txBody>
      </p:sp>
    </p:spTree>
    <p:extLst>
      <p:ext uri="{BB962C8B-B14F-4D97-AF65-F5344CB8AC3E}">
        <p14:creationId xmlns:p14="http://schemas.microsoft.com/office/powerpoint/2010/main" val="11879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228600" y="196659"/>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 - Revenue</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5" name="Picture 4">
            <a:extLst>
              <a:ext uri="{FF2B5EF4-FFF2-40B4-BE49-F238E27FC236}">
                <a16:creationId xmlns:a16="http://schemas.microsoft.com/office/drawing/2014/main" id="{855DBAF1-E4E0-49CB-BD94-2523E3539A6C}"/>
              </a:ext>
            </a:extLst>
          </p:cNvPr>
          <p:cNvPicPr>
            <a:picLocks noChangeAspect="1"/>
          </p:cNvPicPr>
          <p:nvPr/>
        </p:nvPicPr>
        <p:blipFill>
          <a:blip r:embed="rId3"/>
          <a:stretch>
            <a:fillRect/>
          </a:stretch>
        </p:blipFill>
        <p:spPr>
          <a:xfrm>
            <a:off x="304800" y="1201295"/>
            <a:ext cx="5361187" cy="2971800"/>
          </a:xfrm>
          <a:prstGeom prst="rect">
            <a:avLst/>
          </a:prstGeom>
        </p:spPr>
      </p:pic>
      <p:pic>
        <p:nvPicPr>
          <p:cNvPr id="7" name="Picture 6">
            <a:extLst>
              <a:ext uri="{FF2B5EF4-FFF2-40B4-BE49-F238E27FC236}">
                <a16:creationId xmlns:a16="http://schemas.microsoft.com/office/drawing/2014/main" id="{0C9C0AB8-ED08-487B-8768-5DAC3D6EB96E}"/>
              </a:ext>
            </a:extLst>
          </p:cNvPr>
          <p:cNvPicPr>
            <a:picLocks noChangeAspect="1"/>
          </p:cNvPicPr>
          <p:nvPr/>
        </p:nvPicPr>
        <p:blipFill rotWithShape="1">
          <a:blip r:embed="rId4"/>
          <a:srcRect l="2449" r="1435" b="5681"/>
          <a:stretch/>
        </p:blipFill>
        <p:spPr>
          <a:xfrm>
            <a:off x="2791031" y="4368397"/>
            <a:ext cx="5105400" cy="1792288"/>
          </a:xfrm>
          <a:prstGeom prst="rect">
            <a:avLst/>
          </a:prstGeom>
        </p:spPr>
      </p:pic>
    </p:spTree>
    <p:extLst>
      <p:ext uri="{BB962C8B-B14F-4D97-AF65-F5344CB8AC3E}">
        <p14:creationId xmlns:p14="http://schemas.microsoft.com/office/powerpoint/2010/main" val="392080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838200" y="196659"/>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5" name="Picture 4">
            <a:extLst>
              <a:ext uri="{FF2B5EF4-FFF2-40B4-BE49-F238E27FC236}">
                <a16:creationId xmlns:a16="http://schemas.microsoft.com/office/drawing/2014/main" id="{2AA17BE6-7D9A-483B-B244-B4A0683B7463}"/>
              </a:ext>
            </a:extLst>
          </p:cNvPr>
          <p:cNvPicPr>
            <a:picLocks noChangeAspect="1"/>
          </p:cNvPicPr>
          <p:nvPr/>
        </p:nvPicPr>
        <p:blipFill>
          <a:blip r:embed="rId3"/>
          <a:stretch>
            <a:fillRect/>
          </a:stretch>
        </p:blipFill>
        <p:spPr>
          <a:xfrm>
            <a:off x="10630" y="1219200"/>
            <a:ext cx="4529865" cy="5502277"/>
          </a:xfrm>
          <a:prstGeom prst="rect">
            <a:avLst/>
          </a:prstGeom>
        </p:spPr>
      </p:pic>
      <p:pic>
        <p:nvPicPr>
          <p:cNvPr id="7" name="Picture 6">
            <a:extLst>
              <a:ext uri="{FF2B5EF4-FFF2-40B4-BE49-F238E27FC236}">
                <a16:creationId xmlns:a16="http://schemas.microsoft.com/office/drawing/2014/main" id="{88B83F5B-D34B-460B-8AE2-74763EB51196}"/>
              </a:ext>
            </a:extLst>
          </p:cNvPr>
          <p:cNvPicPr>
            <a:picLocks noChangeAspect="1"/>
          </p:cNvPicPr>
          <p:nvPr/>
        </p:nvPicPr>
        <p:blipFill>
          <a:blip r:embed="rId4"/>
          <a:stretch>
            <a:fillRect/>
          </a:stretch>
        </p:blipFill>
        <p:spPr>
          <a:xfrm>
            <a:off x="4603506" y="1220972"/>
            <a:ext cx="4272601" cy="5502277"/>
          </a:xfrm>
          <a:prstGeom prst="rect">
            <a:avLst/>
          </a:prstGeom>
        </p:spPr>
      </p:pic>
    </p:spTree>
    <p:extLst>
      <p:ext uri="{BB962C8B-B14F-4D97-AF65-F5344CB8AC3E}">
        <p14:creationId xmlns:p14="http://schemas.microsoft.com/office/powerpoint/2010/main" val="401414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838200" y="196659"/>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15</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Rectangle 4">
            <a:extLst>
              <a:ext uri="{FF2B5EF4-FFF2-40B4-BE49-F238E27FC236}">
                <a16:creationId xmlns:a16="http://schemas.microsoft.com/office/drawing/2014/main" id="{8380E047-2063-4E19-A8B6-1E3FD9F756FA}"/>
              </a:ext>
            </a:extLst>
          </p:cNvPr>
          <p:cNvSpPr/>
          <p:nvPr/>
        </p:nvSpPr>
        <p:spPr>
          <a:xfrm>
            <a:off x="339426" y="2209800"/>
            <a:ext cx="8514522" cy="1738938"/>
          </a:xfrm>
          <a:prstGeom prst="rect">
            <a:avLst/>
          </a:prstGeom>
        </p:spPr>
        <p:txBody>
          <a:bodyPr wrap="square">
            <a:spAutoFit/>
          </a:bodyPr>
          <a:lstStyle/>
          <a:p>
            <a:pPr algn="ctr" fontAlgn="base">
              <a:spcBef>
                <a:spcPts val="300"/>
              </a:spcBef>
              <a:spcAft>
                <a:spcPts val="300"/>
              </a:spcAft>
            </a:pPr>
            <a:endParaRPr lang="en-US" sz="3600" b="1" dirty="0">
              <a:latin typeface="Arial Narrow" pitchFamily="34" charset="0"/>
            </a:endParaRPr>
          </a:p>
          <a:p>
            <a:pPr algn="ctr" fontAlgn="base">
              <a:spcBef>
                <a:spcPts val="300"/>
              </a:spcBef>
              <a:spcAft>
                <a:spcPts val="300"/>
              </a:spcAft>
            </a:pPr>
            <a:r>
              <a:rPr lang="en-US" sz="6600" b="1" dirty="0">
                <a:solidFill>
                  <a:srgbClr val="002060"/>
                </a:solidFill>
                <a:latin typeface="Arial Narrow" pitchFamily="34" charset="0"/>
              </a:rPr>
              <a:t>What is Fund Balance?</a:t>
            </a:r>
          </a:p>
        </p:txBody>
      </p:sp>
    </p:spTree>
    <p:extLst>
      <p:ext uri="{BB962C8B-B14F-4D97-AF65-F5344CB8AC3E}">
        <p14:creationId xmlns:p14="http://schemas.microsoft.com/office/powerpoint/2010/main" val="313447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838200" y="196659"/>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FY2023 General Fund  - Approved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16</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6" name="Rectangle 5">
            <a:extLst>
              <a:ext uri="{FF2B5EF4-FFF2-40B4-BE49-F238E27FC236}">
                <a16:creationId xmlns:a16="http://schemas.microsoft.com/office/drawing/2014/main" id="{15DC963D-4D0B-4CDA-B021-44C39552DFEC}"/>
              </a:ext>
            </a:extLst>
          </p:cNvPr>
          <p:cNvSpPr/>
          <p:nvPr/>
        </p:nvSpPr>
        <p:spPr>
          <a:xfrm>
            <a:off x="339426" y="2209800"/>
            <a:ext cx="8514522" cy="1738938"/>
          </a:xfrm>
          <a:prstGeom prst="rect">
            <a:avLst/>
          </a:prstGeom>
        </p:spPr>
        <p:txBody>
          <a:bodyPr wrap="square">
            <a:spAutoFit/>
          </a:bodyPr>
          <a:lstStyle/>
          <a:p>
            <a:pPr algn="ctr" fontAlgn="base">
              <a:spcBef>
                <a:spcPts val="300"/>
              </a:spcBef>
              <a:spcAft>
                <a:spcPts val="300"/>
              </a:spcAft>
            </a:pPr>
            <a:endParaRPr lang="en-US" sz="3600" b="1" dirty="0">
              <a:latin typeface="Arial Narrow" pitchFamily="34" charset="0"/>
            </a:endParaRPr>
          </a:p>
          <a:p>
            <a:pPr algn="ctr" fontAlgn="base">
              <a:spcBef>
                <a:spcPts val="300"/>
              </a:spcBef>
              <a:spcAft>
                <a:spcPts val="300"/>
              </a:spcAft>
            </a:pPr>
            <a:r>
              <a:rPr lang="en-US" sz="6600" b="1" dirty="0">
                <a:solidFill>
                  <a:srgbClr val="002060"/>
                </a:solidFill>
                <a:latin typeface="Arial Narrow" pitchFamily="34" charset="0"/>
              </a:rPr>
              <a:t>Expenditures</a:t>
            </a:r>
          </a:p>
        </p:txBody>
      </p:sp>
    </p:spTree>
    <p:extLst>
      <p:ext uri="{BB962C8B-B14F-4D97-AF65-F5344CB8AC3E}">
        <p14:creationId xmlns:p14="http://schemas.microsoft.com/office/powerpoint/2010/main" val="347834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Departments within the General Fund</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17</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C672FABD-D132-4BA9-AF0D-78645787A46F}"/>
              </a:ext>
            </a:extLst>
          </p:cNvPr>
          <p:cNvPicPr>
            <a:picLocks noChangeAspect="1"/>
          </p:cNvPicPr>
          <p:nvPr/>
        </p:nvPicPr>
        <p:blipFill>
          <a:blip r:embed="rId3"/>
          <a:stretch>
            <a:fillRect/>
          </a:stretch>
        </p:blipFill>
        <p:spPr>
          <a:xfrm>
            <a:off x="177087" y="1222427"/>
            <a:ext cx="4038599" cy="5575180"/>
          </a:xfrm>
          <a:prstGeom prst="rect">
            <a:avLst/>
          </a:prstGeom>
        </p:spPr>
      </p:pic>
      <p:pic>
        <p:nvPicPr>
          <p:cNvPr id="4" name="Picture 3">
            <a:extLst>
              <a:ext uri="{FF2B5EF4-FFF2-40B4-BE49-F238E27FC236}">
                <a16:creationId xmlns:a16="http://schemas.microsoft.com/office/drawing/2014/main" id="{AEBE2FBC-B478-40A7-8642-551E903702E8}"/>
              </a:ext>
            </a:extLst>
          </p:cNvPr>
          <p:cNvPicPr>
            <a:picLocks noChangeAspect="1"/>
          </p:cNvPicPr>
          <p:nvPr/>
        </p:nvPicPr>
        <p:blipFill>
          <a:blip r:embed="rId4"/>
          <a:stretch>
            <a:fillRect/>
          </a:stretch>
        </p:blipFill>
        <p:spPr>
          <a:xfrm>
            <a:off x="4495800" y="1206432"/>
            <a:ext cx="4419600" cy="5591175"/>
          </a:xfrm>
          <a:prstGeom prst="rect">
            <a:avLst/>
          </a:prstGeom>
        </p:spPr>
      </p:pic>
    </p:spTree>
    <p:extLst>
      <p:ext uri="{BB962C8B-B14F-4D97-AF65-F5344CB8AC3E}">
        <p14:creationId xmlns:p14="http://schemas.microsoft.com/office/powerpoint/2010/main" val="272164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Departments within the General Fund</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18</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85D5ADF6-4147-494D-9FF9-C2090112C83E}"/>
              </a:ext>
            </a:extLst>
          </p:cNvPr>
          <p:cNvPicPr>
            <a:picLocks noChangeAspect="1"/>
          </p:cNvPicPr>
          <p:nvPr/>
        </p:nvPicPr>
        <p:blipFill>
          <a:blip r:embed="rId3"/>
          <a:stretch>
            <a:fillRect/>
          </a:stretch>
        </p:blipFill>
        <p:spPr>
          <a:xfrm>
            <a:off x="185965" y="1219200"/>
            <a:ext cx="4538437" cy="5562600"/>
          </a:xfrm>
          <a:prstGeom prst="rect">
            <a:avLst/>
          </a:prstGeom>
        </p:spPr>
      </p:pic>
      <p:pic>
        <p:nvPicPr>
          <p:cNvPr id="7" name="Picture 6">
            <a:extLst>
              <a:ext uri="{FF2B5EF4-FFF2-40B4-BE49-F238E27FC236}">
                <a16:creationId xmlns:a16="http://schemas.microsoft.com/office/drawing/2014/main" id="{6187D93D-5421-4B25-99A7-4E353B5A3751}"/>
              </a:ext>
            </a:extLst>
          </p:cNvPr>
          <p:cNvPicPr>
            <a:picLocks noChangeAspect="1"/>
          </p:cNvPicPr>
          <p:nvPr/>
        </p:nvPicPr>
        <p:blipFill>
          <a:blip r:embed="rId4"/>
          <a:stretch>
            <a:fillRect/>
          </a:stretch>
        </p:blipFill>
        <p:spPr>
          <a:xfrm>
            <a:off x="4724402" y="1219201"/>
            <a:ext cx="3867150" cy="2514600"/>
          </a:xfrm>
          <a:prstGeom prst="rect">
            <a:avLst/>
          </a:prstGeom>
        </p:spPr>
      </p:pic>
    </p:spTree>
    <p:extLst>
      <p:ext uri="{BB962C8B-B14F-4D97-AF65-F5344CB8AC3E}">
        <p14:creationId xmlns:p14="http://schemas.microsoft.com/office/powerpoint/2010/main" val="405512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19</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9AF992DC-CFEA-4BC4-A5B3-C113015A7470}"/>
              </a:ext>
            </a:extLst>
          </p:cNvPr>
          <p:cNvPicPr>
            <a:picLocks noChangeAspect="1"/>
          </p:cNvPicPr>
          <p:nvPr/>
        </p:nvPicPr>
        <p:blipFill>
          <a:blip r:embed="rId3"/>
          <a:stretch>
            <a:fillRect/>
          </a:stretch>
        </p:blipFill>
        <p:spPr>
          <a:xfrm>
            <a:off x="177086" y="1295400"/>
            <a:ext cx="8509714" cy="5083017"/>
          </a:xfrm>
          <a:prstGeom prst="rect">
            <a:avLst/>
          </a:prstGeom>
        </p:spPr>
      </p:pic>
    </p:spTree>
    <p:extLst>
      <p:ext uri="{BB962C8B-B14F-4D97-AF65-F5344CB8AC3E}">
        <p14:creationId xmlns:p14="http://schemas.microsoft.com/office/powerpoint/2010/main" val="334907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184"/>
          <p:cNvSpPr txBox="1">
            <a:spLocks noGrp="1"/>
          </p:cNvSpPr>
          <p:nvPr>
            <p:ph type="ctrTitle"/>
          </p:nvPr>
        </p:nvSpPr>
        <p:spPr>
          <a:xfrm>
            <a:off x="1857208" y="228600"/>
            <a:ext cx="6648784" cy="2387600"/>
          </a:xfrm>
          <a:prstGeom prst="rect">
            <a:avLst/>
          </a:prstGeom>
          <a:noFill/>
          <a:ln>
            <a:noFill/>
          </a:ln>
        </p:spPr>
        <p:txBody>
          <a:bodyPr spcFirstLastPara="1" wrap="square" lIns="91425" tIns="45700" rIns="91425" bIns="45700" anchor="b" anchorCtr="0">
            <a:normAutofit/>
          </a:bodyPr>
          <a:lstStyle/>
          <a:p>
            <a:r>
              <a:rPr lang="en-US" sz="4800" dirty="0">
                <a:solidFill>
                  <a:srgbClr val="003366"/>
                </a:solidFill>
              </a:rPr>
              <a:t>Fulton County </a:t>
            </a:r>
            <a:br>
              <a:rPr lang="en-US" sz="4800" dirty="0">
                <a:solidFill>
                  <a:srgbClr val="003366"/>
                </a:solidFill>
              </a:rPr>
            </a:br>
            <a:r>
              <a:rPr lang="en-US" sz="4800" dirty="0">
                <a:solidFill>
                  <a:srgbClr val="003366"/>
                </a:solidFill>
              </a:rPr>
              <a:t>Citizens’ University</a:t>
            </a:r>
          </a:p>
        </p:txBody>
      </p:sp>
      <p:sp>
        <p:nvSpPr>
          <p:cNvPr id="3" name="Text Placeholder 6">
            <a:extLst>
              <a:ext uri="{FF2B5EF4-FFF2-40B4-BE49-F238E27FC236}">
                <a16:creationId xmlns:a16="http://schemas.microsoft.com/office/drawing/2014/main" id="{98F0C90A-8C71-4A04-98F4-88DFA537560B}"/>
              </a:ext>
            </a:extLst>
          </p:cNvPr>
          <p:cNvSpPr txBox="1">
            <a:spLocks/>
          </p:cNvSpPr>
          <p:nvPr/>
        </p:nvSpPr>
        <p:spPr>
          <a:xfrm>
            <a:off x="2133600" y="3048000"/>
            <a:ext cx="6096000" cy="1406623"/>
          </a:xfrm>
          <a:prstGeom prst="rect">
            <a:avLst/>
          </a:prstGeom>
        </p:spPr>
        <p:txBody>
          <a:bodyPr/>
          <a:lstStyle>
            <a:lvl1pPr marL="174625" indent="-174625" algn="l" rtl="0" eaLnBrk="1" fontAlgn="base" hangingPunct="1">
              <a:spcBef>
                <a:spcPts val="300"/>
              </a:spcBef>
              <a:spcAft>
                <a:spcPts val="300"/>
              </a:spcAft>
              <a:buFont typeface="Arial" charset="0"/>
              <a:buChar char="•"/>
              <a:defRPr sz="2000" kern="1200">
                <a:solidFill>
                  <a:schemeClr val="tx1"/>
                </a:solidFill>
                <a:latin typeface="Arial Narrow" pitchFamily="34" charset="0"/>
                <a:ea typeface="+mn-ea"/>
                <a:cs typeface="+mn-cs"/>
              </a:defRPr>
            </a:lvl1pPr>
            <a:lvl2pPr marL="363538" indent="-188913" algn="l" rtl="0" eaLnBrk="1" fontAlgn="base" hangingPunct="1">
              <a:spcBef>
                <a:spcPts val="300"/>
              </a:spcBef>
              <a:spcAft>
                <a:spcPts val="300"/>
              </a:spcAft>
              <a:buFont typeface="Arial" charset="0"/>
              <a:buChar char="–"/>
              <a:defRPr sz="1800" kern="1200">
                <a:solidFill>
                  <a:schemeClr val="tx1"/>
                </a:solidFill>
                <a:latin typeface="Arial Narrow" pitchFamily="34" charset="0"/>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Arial Narrow" pitchFamily="34" charset="0"/>
                <a:ea typeface="+mn-ea"/>
                <a:cs typeface="+mn-cs"/>
              </a:defRPr>
            </a:lvl3pPr>
            <a:lvl4pPr marL="712788" indent="-174625" algn="l" rtl="0" eaLnBrk="1" fontAlgn="base" hangingPunct="1">
              <a:spcBef>
                <a:spcPts val="300"/>
              </a:spcBef>
              <a:spcAft>
                <a:spcPts val="300"/>
              </a:spcAft>
              <a:buFont typeface="Arial" charset="0"/>
              <a:buChar char="–"/>
              <a:defRPr sz="1400" kern="1200">
                <a:solidFill>
                  <a:schemeClr val="tx1"/>
                </a:solidFill>
                <a:latin typeface="Arial Narrow" pitchFamily="34" charset="0"/>
                <a:ea typeface="+mn-ea"/>
                <a:cs typeface="+mn-cs"/>
              </a:defRPr>
            </a:lvl4pPr>
            <a:lvl5pPr marL="901700" indent="-188913" algn="l" rtl="0" eaLnBrk="1" fontAlgn="base" hangingPunct="1">
              <a:spcBef>
                <a:spcPts val="300"/>
              </a:spcBef>
              <a:spcAft>
                <a:spcPts val="300"/>
              </a:spcAft>
              <a:buFont typeface="Arial" charset="0"/>
              <a:buChar char="•"/>
              <a:defRPr sz="12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002060"/>
                </a:solidFill>
              </a:rPr>
              <a:t>Finance Department</a:t>
            </a:r>
          </a:p>
          <a:p>
            <a:pPr marL="0" indent="0" algn="ctr">
              <a:buNone/>
            </a:pPr>
            <a:r>
              <a:rPr lang="en-US" sz="3200" b="1" dirty="0">
                <a:solidFill>
                  <a:srgbClr val="002060"/>
                </a:solidFill>
              </a:rPr>
              <a:t>Budget vs. Actual Overview</a:t>
            </a:r>
          </a:p>
        </p:txBody>
      </p:sp>
      <p:sp>
        <p:nvSpPr>
          <p:cNvPr id="4" name="Text Placeholder 6">
            <a:extLst>
              <a:ext uri="{FF2B5EF4-FFF2-40B4-BE49-F238E27FC236}">
                <a16:creationId xmlns:a16="http://schemas.microsoft.com/office/drawing/2014/main" id="{A5D60ADD-2DB8-464F-8333-F86D562090AA}"/>
              </a:ext>
            </a:extLst>
          </p:cNvPr>
          <p:cNvSpPr txBox="1">
            <a:spLocks/>
          </p:cNvSpPr>
          <p:nvPr/>
        </p:nvSpPr>
        <p:spPr>
          <a:xfrm>
            <a:off x="1857208" y="5029200"/>
            <a:ext cx="6255775" cy="1406623"/>
          </a:xfrm>
          <a:prstGeom prst="rect">
            <a:avLst/>
          </a:prstGeom>
        </p:spPr>
        <p:txBody>
          <a:bodyPr/>
          <a:lstStyle>
            <a:lvl1pPr marL="174625" indent="-174625" algn="l" rtl="0" eaLnBrk="1" fontAlgn="base" hangingPunct="1">
              <a:spcBef>
                <a:spcPts val="300"/>
              </a:spcBef>
              <a:spcAft>
                <a:spcPts val="300"/>
              </a:spcAft>
              <a:buFont typeface="Arial" charset="0"/>
              <a:buChar char="•"/>
              <a:defRPr sz="2000" kern="1200">
                <a:solidFill>
                  <a:schemeClr val="tx1"/>
                </a:solidFill>
                <a:latin typeface="Arial Narrow" pitchFamily="34" charset="0"/>
                <a:ea typeface="+mn-ea"/>
                <a:cs typeface="+mn-cs"/>
              </a:defRPr>
            </a:lvl1pPr>
            <a:lvl2pPr marL="363538" indent="-188913" algn="l" rtl="0" eaLnBrk="1" fontAlgn="base" hangingPunct="1">
              <a:spcBef>
                <a:spcPts val="300"/>
              </a:spcBef>
              <a:spcAft>
                <a:spcPts val="300"/>
              </a:spcAft>
              <a:buFont typeface="Arial" charset="0"/>
              <a:buChar char="–"/>
              <a:defRPr sz="1800" kern="1200">
                <a:solidFill>
                  <a:schemeClr val="tx1"/>
                </a:solidFill>
                <a:latin typeface="Arial Narrow" pitchFamily="34" charset="0"/>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Arial Narrow" pitchFamily="34" charset="0"/>
                <a:ea typeface="+mn-ea"/>
                <a:cs typeface="+mn-cs"/>
              </a:defRPr>
            </a:lvl3pPr>
            <a:lvl4pPr marL="712788" indent="-174625" algn="l" rtl="0" eaLnBrk="1" fontAlgn="base" hangingPunct="1">
              <a:spcBef>
                <a:spcPts val="300"/>
              </a:spcBef>
              <a:spcAft>
                <a:spcPts val="300"/>
              </a:spcAft>
              <a:buFont typeface="Arial" charset="0"/>
              <a:buChar char="–"/>
              <a:defRPr sz="1400" kern="1200">
                <a:solidFill>
                  <a:schemeClr val="tx1"/>
                </a:solidFill>
                <a:latin typeface="Arial Narrow" pitchFamily="34" charset="0"/>
                <a:ea typeface="+mn-ea"/>
                <a:cs typeface="+mn-cs"/>
              </a:defRPr>
            </a:lvl4pPr>
            <a:lvl5pPr marL="901700" indent="-188913" algn="l" rtl="0" eaLnBrk="1" fontAlgn="base" hangingPunct="1">
              <a:spcBef>
                <a:spcPts val="300"/>
              </a:spcBef>
              <a:spcAft>
                <a:spcPts val="300"/>
              </a:spcAft>
              <a:buFont typeface="Arial" charset="0"/>
              <a:buChar char="•"/>
              <a:defRPr sz="12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sz="2400" b="1" dirty="0">
                <a:solidFill>
                  <a:schemeClr val="accent2">
                    <a:lumMod val="75000"/>
                  </a:schemeClr>
                </a:solidFill>
              </a:rPr>
              <a:t>Sabrinna McTier, CPA, CGFM</a:t>
            </a:r>
          </a:p>
          <a:p>
            <a:pPr marL="0" indent="0" algn="ctr">
              <a:spcBef>
                <a:spcPts val="0"/>
              </a:spcBef>
              <a:spcAft>
                <a:spcPts val="0"/>
              </a:spcAft>
              <a:buNone/>
            </a:pPr>
            <a:r>
              <a:rPr lang="en-US" sz="2400" b="1" dirty="0">
                <a:solidFill>
                  <a:srgbClr val="002060"/>
                </a:solidFill>
              </a:rPr>
              <a:t>Budget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20</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E3012E1F-BA10-43DC-95C6-27DC44CEB47E}"/>
              </a:ext>
            </a:extLst>
          </p:cNvPr>
          <p:cNvPicPr>
            <a:picLocks noChangeAspect="1"/>
          </p:cNvPicPr>
          <p:nvPr/>
        </p:nvPicPr>
        <p:blipFill>
          <a:blip r:embed="rId3"/>
          <a:stretch>
            <a:fillRect/>
          </a:stretch>
        </p:blipFill>
        <p:spPr>
          <a:xfrm>
            <a:off x="199281" y="1295400"/>
            <a:ext cx="7954119" cy="5181600"/>
          </a:xfrm>
          <a:prstGeom prst="rect">
            <a:avLst/>
          </a:prstGeom>
        </p:spPr>
      </p:pic>
    </p:spTree>
    <p:extLst>
      <p:ext uri="{BB962C8B-B14F-4D97-AF65-F5344CB8AC3E}">
        <p14:creationId xmlns:p14="http://schemas.microsoft.com/office/powerpoint/2010/main" val="293442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21</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CB31E2FF-A897-4DE5-8F77-8A3CA41A8DDC}"/>
              </a:ext>
            </a:extLst>
          </p:cNvPr>
          <p:cNvPicPr>
            <a:picLocks noChangeAspect="1"/>
          </p:cNvPicPr>
          <p:nvPr/>
        </p:nvPicPr>
        <p:blipFill>
          <a:blip r:embed="rId3"/>
          <a:stretch>
            <a:fillRect/>
          </a:stretch>
        </p:blipFill>
        <p:spPr>
          <a:xfrm>
            <a:off x="304800" y="1295400"/>
            <a:ext cx="8431078" cy="5060952"/>
          </a:xfrm>
          <a:prstGeom prst="rect">
            <a:avLst/>
          </a:prstGeom>
        </p:spPr>
      </p:pic>
    </p:spTree>
    <p:extLst>
      <p:ext uri="{BB962C8B-B14F-4D97-AF65-F5344CB8AC3E}">
        <p14:creationId xmlns:p14="http://schemas.microsoft.com/office/powerpoint/2010/main" val="261526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22</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3842272E-6672-42C8-86C5-E2A8FE00673A}"/>
              </a:ext>
            </a:extLst>
          </p:cNvPr>
          <p:cNvPicPr>
            <a:picLocks noChangeAspect="1"/>
          </p:cNvPicPr>
          <p:nvPr/>
        </p:nvPicPr>
        <p:blipFill>
          <a:blip r:embed="rId3"/>
          <a:stretch>
            <a:fillRect/>
          </a:stretch>
        </p:blipFill>
        <p:spPr>
          <a:xfrm>
            <a:off x="304800" y="1374777"/>
            <a:ext cx="8305800" cy="5102223"/>
          </a:xfrm>
          <a:prstGeom prst="rect">
            <a:avLst/>
          </a:prstGeom>
        </p:spPr>
      </p:pic>
    </p:spTree>
    <p:extLst>
      <p:ext uri="{BB962C8B-B14F-4D97-AF65-F5344CB8AC3E}">
        <p14:creationId xmlns:p14="http://schemas.microsoft.com/office/powerpoint/2010/main" val="102174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graphicFrame>
        <p:nvGraphicFramePr>
          <p:cNvPr id="4" name="Chart 3">
            <a:extLst>
              <a:ext uri="{FF2B5EF4-FFF2-40B4-BE49-F238E27FC236}">
                <a16:creationId xmlns:a16="http://schemas.microsoft.com/office/drawing/2014/main" id="{390627FC-0379-443B-B8DE-9EEA38384ED1}"/>
              </a:ext>
            </a:extLst>
          </p:cNvPr>
          <p:cNvGraphicFramePr>
            <a:graphicFrameLocks/>
          </p:cNvGraphicFramePr>
          <p:nvPr>
            <p:extLst>
              <p:ext uri="{D42A27DB-BD31-4B8C-83A1-F6EECF244321}">
                <p14:modId xmlns:p14="http://schemas.microsoft.com/office/powerpoint/2010/main" val="2461678534"/>
              </p:ext>
            </p:extLst>
          </p:nvPr>
        </p:nvGraphicFramePr>
        <p:xfrm>
          <a:off x="-6629400" y="704850"/>
          <a:ext cx="18669000" cy="1230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69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4" name="Rectangle 3">
            <a:extLst>
              <a:ext uri="{FF2B5EF4-FFF2-40B4-BE49-F238E27FC236}">
                <a16:creationId xmlns:a16="http://schemas.microsoft.com/office/drawing/2014/main" id="{48BBB8F7-145B-4100-83B4-000E5D7CB4E1}"/>
              </a:ext>
            </a:extLst>
          </p:cNvPr>
          <p:cNvSpPr/>
          <p:nvPr/>
        </p:nvSpPr>
        <p:spPr>
          <a:xfrm>
            <a:off x="339426" y="2209800"/>
            <a:ext cx="8514522" cy="2754600"/>
          </a:xfrm>
          <a:prstGeom prst="rect">
            <a:avLst/>
          </a:prstGeom>
        </p:spPr>
        <p:txBody>
          <a:bodyPr wrap="square">
            <a:spAutoFit/>
          </a:bodyPr>
          <a:lstStyle/>
          <a:p>
            <a:pPr algn="ctr" fontAlgn="base">
              <a:spcBef>
                <a:spcPts val="300"/>
              </a:spcBef>
              <a:spcAft>
                <a:spcPts val="300"/>
              </a:spcAft>
            </a:pPr>
            <a:endParaRPr lang="en-US" sz="3600" b="1" dirty="0">
              <a:latin typeface="Arial Narrow" pitchFamily="34" charset="0"/>
            </a:endParaRPr>
          </a:p>
          <a:p>
            <a:pPr algn="ctr" fontAlgn="base">
              <a:spcBef>
                <a:spcPts val="300"/>
              </a:spcBef>
              <a:spcAft>
                <a:spcPts val="300"/>
              </a:spcAft>
            </a:pPr>
            <a:r>
              <a:rPr lang="en-US" sz="6600" b="1" dirty="0">
                <a:solidFill>
                  <a:schemeClr val="tx2">
                    <a:lumMod val="75000"/>
                  </a:schemeClr>
                </a:solidFill>
                <a:latin typeface="Arial Narrow" pitchFamily="34" charset="0"/>
              </a:rPr>
              <a:t>Expenditures by Strategic Priority</a:t>
            </a:r>
          </a:p>
        </p:txBody>
      </p:sp>
    </p:spTree>
    <p:extLst>
      <p:ext uri="{BB962C8B-B14F-4D97-AF65-F5344CB8AC3E}">
        <p14:creationId xmlns:p14="http://schemas.microsoft.com/office/powerpoint/2010/main" val="206004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25</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E49A9BFF-9E46-4FE3-8D4D-EE563CB19A05}"/>
              </a:ext>
            </a:extLst>
          </p:cNvPr>
          <p:cNvPicPr>
            <a:picLocks noChangeAspect="1"/>
          </p:cNvPicPr>
          <p:nvPr/>
        </p:nvPicPr>
        <p:blipFill>
          <a:blip r:embed="rId3"/>
          <a:stretch>
            <a:fillRect/>
          </a:stretch>
        </p:blipFill>
        <p:spPr>
          <a:xfrm>
            <a:off x="0" y="1324554"/>
            <a:ext cx="9016287" cy="5031798"/>
          </a:xfrm>
          <a:prstGeom prst="rect">
            <a:avLst/>
          </a:prstGeom>
        </p:spPr>
      </p:pic>
    </p:spTree>
    <p:extLst>
      <p:ext uri="{BB962C8B-B14F-4D97-AF65-F5344CB8AC3E}">
        <p14:creationId xmlns:p14="http://schemas.microsoft.com/office/powerpoint/2010/main" val="297843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 Approved Budget</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26</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CAFEA5B8-42EA-45BA-8325-E4E86CCA77DB}"/>
                  </a:ext>
                </a:extLst>
              </p:cNvPr>
              <p:cNvGraphicFramePr/>
              <p:nvPr>
                <p:extLst>
                  <p:ext uri="{D42A27DB-BD31-4B8C-83A1-F6EECF244321}">
                    <p14:modId xmlns:p14="http://schemas.microsoft.com/office/powerpoint/2010/main" val="576712050"/>
                  </p:ext>
                </p:extLst>
              </p:nvPr>
            </p:nvGraphicFramePr>
            <p:xfrm>
              <a:off x="0" y="1188244"/>
              <a:ext cx="8284369" cy="566975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CAFEA5B8-42EA-45BA-8325-E4E86CCA77DB}"/>
                  </a:ext>
                </a:extLst>
              </p:cNvPr>
              <p:cNvPicPr>
                <a:picLocks noGrp="1" noRot="1" noChangeAspect="1" noMove="1" noResize="1" noEditPoints="1" noAdjustHandles="1" noChangeArrowheads="1" noChangeShapeType="1"/>
              </p:cNvPicPr>
              <p:nvPr/>
            </p:nvPicPr>
            <p:blipFill>
              <a:blip r:embed="rId4"/>
              <a:stretch>
                <a:fillRect/>
              </a:stretch>
            </p:blipFill>
            <p:spPr>
              <a:xfrm>
                <a:off x="0" y="1188244"/>
                <a:ext cx="8284369" cy="5669756"/>
              </a:xfrm>
              <a:prstGeom prst="rect">
                <a:avLst/>
              </a:prstGeom>
            </p:spPr>
          </p:pic>
        </mc:Fallback>
      </mc:AlternateContent>
      <p:pic>
        <p:nvPicPr>
          <p:cNvPr id="5" name="Picture 4">
            <a:extLst>
              <a:ext uri="{FF2B5EF4-FFF2-40B4-BE49-F238E27FC236}">
                <a16:creationId xmlns:a16="http://schemas.microsoft.com/office/drawing/2014/main" id="{66B3FE43-8F6A-4E67-A09A-E2418F15A135}"/>
              </a:ext>
            </a:extLst>
          </p:cNvPr>
          <p:cNvPicPr>
            <a:picLocks noChangeAspect="1"/>
          </p:cNvPicPr>
          <p:nvPr/>
        </p:nvPicPr>
        <p:blipFill>
          <a:blip r:embed="rId5"/>
          <a:stretch>
            <a:fillRect/>
          </a:stretch>
        </p:blipFill>
        <p:spPr>
          <a:xfrm>
            <a:off x="6093482" y="1188244"/>
            <a:ext cx="2922806" cy="1707356"/>
          </a:xfrm>
          <a:prstGeom prst="rect">
            <a:avLst/>
          </a:prstGeom>
        </p:spPr>
      </p:pic>
    </p:spTree>
    <p:extLst>
      <p:ext uri="{BB962C8B-B14F-4D97-AF65-F5344CB8AC3E}">
        <p14:creationId xmlns:p14="http://schemas.microsoft.com/office/powerpoint/2010/main" val="1470482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FY2023 General Fund </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27</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4" name="Rectangle 3">
            <a:extLst>
              <a:ext uri="{FF2B5EF4-FFF2-40B4-BE49-F238E27FC236}">
                <a16:creationId xmlns:a16="http://schemas.microsoft.com/office/drawing/2014/main" id="{7DB510B3-8556-4D6F-81DD-8032117AEB7F}"/>
              </a:ext>
            </a:extLst>
          </p:cNvPr>
          <p:cNvSpPr/>
          <p:nvPr/>
        </p:nvSpPr>
        <p:spPr>
          <a:xfrm>
            <a:off x="314739" y="1219200"/>
            <a:ext cx="8514522" cy="3016210"/>
          </a:xfrm>
          <a:prstGeom prst="rect">
            <a:avLst/>
          </a:prstGeom>
        </p:spPr>
        <p:txBody>
          <a:bodyPr wrap="square">
            <a:spAutoFit/>
          </a:bodyPr>
          <a:lstStyle/>
          <a:p>
            <a:pPr algn="just" fontAlgn="base">
              <a:spcBef>
                <a:spcPts val="300"/>
              </a:spcBef>
              <a:spcAft>
                <a:spcPts val="300"/>
              </a:spcAft>
            </a:pPr>
            <a:r>
              <a:rPr lang="en-US" sz="2600" b="1" dirty="0">
                <a:solidFill>
                  <a:srgbClr val="002060"/>
                </a:solidFill>
                <a:latin typeface="Arial" panose="020B0604020202020204" pitchFamily="34" charset="0"/>
                <a:cs typeface="Arial" panose="020B0604020202020204" pitchFamily="34" charset="0"/>
              </a:rPr>
              <a:t>Summary</a:t>
            </a:r>
          </a:p>
          <a:p>
            <a:pPr algn="just" fontAlgn="base">
              <a:spcBef>
                <a:spcPts val="300"/>
              </a:spcBef>
              <a:spcAft>
                <a:spcPts val="300"/>
              </a:spcAft>
            </a:pPr>
            <a:r>
              <a:rPr lang="en-US" sz="2400" dirty="0">
                <a:solidFill>
                  <a:srgbClr val="002060"/>
                </a:solidFill>
                <a:latin typeface="Arial" panose="020B0604020202020204" pitchFamily="34" charset="0"/>
                <a:cs typeface="Arial" panose="020B0604020202020204" pitchFamily="34" charset="0"/>
              </a:rPr>
              <a:t>The FY2023 General Fund budget is $897 million</a:t>
            </a:r>
          </a:p>
          <a:p>
            <a:pPr marL="342900" indent="-342900" fontAlgn="base">
              <a:spcBef>
                <a:spcPts val="300"/>
              </a:spcBef>
              <a:spcAft>
                <a:spcPts val="3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Approximately $396 million allocated to personnel expenditures</a:t>
            </a:r>
          </a:p>
          <a:p>
            <a:pPr marL="342900" indent="-342900" fontAlgn="base">
              <a:spcBef>
                <a:spcPts val="300"/>
              </a:spcBef>
              <a:spcAft>
                <a:spcPts val="3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Approximately $323 million allocated to other operating expenditures. </a:t>
            </a:r>
          </a:p>
          <a:p>
            <a:pPr marL="342900" indent="-342900" fontAlgn="base">
              <a:spcBef>
                <a:spcPts val="300"/>
              </a:spcBef>
              <a:spcAft>
                <a:spcPts val="300"/>
              </a:spcAft>
              <a:buFont typeface="Arial" panose="020B0604020202020204" pitchFamily="34" charset="0"/>
              <a:buChar char="•"/>
            </a:pPr>
            <a:endParaRPr lang="en-US" sz="2400" dirty="0">
              <a:latin typeface="Arial Narrow" pitchFamily="34" charset="0"/>
            </a:endParaRPr>
          </a:p>
        </p:txBody>
      </p:sp>
      <p:graphicFrame>
        <p:nvGraphicFramePr>
          <p:cNvPr id="5" name="Chart 4">
            <a:extLst>
              <a:ext uri="{FF2B5EF4-FFF2-40B4-BE49-F238E27FC236}">
                <a16:creationId xmlns:a16="http://schemas.microsoft.com/office/drawing/2014/main" id="{96B96CD6-E705-4CA7-8899-0E122E725BAF}"/>
              </a:ext>
            </a:extLst>
          </p:cNvPr>
          <p:cNvGraphicFramePr>
            <a:graphicFrameLocks/>
          </p:cNvGraphicFramePr>
          <p:nvPr>
            <p:extLst>
              <p:ext uri="{D42A27DB-BD31-4B8C-83A1-F6EECF244321}">
                <p14:modId xmlns:p14="http://schemas.microsoft.com/office/powerpoint/2010/main" val="1130514345"/>
              </p:ext>
            </p:extLst>
          </p:nvPr>
        </p:nvGraphicFramePr>
        <p:xfrm>
          <a:off x="1905000" y="3428999"/>
          <a:ext cx="6096000" cy="329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7741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28</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4" name="Rectangle 3">
            <a:extLst>
              <a:ext uri="{FF2B5EF4-FFF2-40B4-BE49-F238E27FC236}">
                <a16:creationId xmlns:a16="http://schemas.microsoft.com/office/drawing/2014/main" id="{495A6E81-5E9A-4FE1-91EA-D75D9535FB49}"/>
              </a:ext>
            </a:extLst>
          </p:cNvPr>
          <p:cNvSpPr/>
          <p:nvPr/>
        </p:nvSpPr>
        <p:spPr>
          <a:xfrm>
            <a:off x="324678" y="1219200"/>
            <a:ext cx="8514522" cy="6078587"/>
          </a:xfrm>
          <a:prstGeom prst="rect">
            <a:avLst/>
          </a:prstGeom>
        </p:spPr>
        <p:txBody>
          <a:bodyPr wrap="square">
            <a:spAutoFit/>
          </a:bodyPr>
          <a:lstStyle/>
          <a:p>
            <a:pPr algn="ctr" fontAlgn="base">
              <a:spcBef>
                <a:spcPts val="300"/>
              </a:spcBef>
              <a:spcAft>
                <a:spcPts val="300"/>
              </a:spcAft>
            </a:pPr>
            <a:r>
              <a:rPr lang="en-US" sz="3200" b="1" dirty="0">
                <a:solidFill>
                  <a:schemeClr val="tx2">
                    <a:lumMod val="75000"/>
                  </a:schemeClr>
                </a:solidFill>
                <a:latin typeface="Arial Narrow" pitchFamily="34" charset="0"/>
              </a:rPr>
              <a:t>Looking Ahead </a:t>
            </a:r>
          </a:p>
          <a:p>
            <a:pPr algn="ctr" fontAlgn="base">
              <a:spcBef>
                <a:spcPts val="300"/>
              </a:spcBef>
              <a:spcAft>
                <a:spcPts val="300"/>
              </a:spcAft>
            </a:pPr>
            <a:r>
              <a:rPr lang="en-US" sz="3200" dirty="0">
                <a:solidFill>
                  <a:schemeClr val="tx2">
                    <a:lumMod val="75000"/>
                  </a:schemeClr>
                </a:solidFill>
                <a:latin typeface="Arial Narrow" pitchFamily="34" charset="0"/>
              </a:rPr>
              <a:t>Approved Budget - 2023 Budget Book</a:t>
            </a:r>
          </a:p>
          <a:p>
            <a:pPr marL="342900" indent="-342900" fontAlgn="base">
              <a:spcBef>
                <a:spcPts val="300"/>
              </a:spcBef>
              <a:spcAft>
                <a:spcPts val="300"/>
              </a:spcAft>
              <a:buFont typeface="Arial" panose="020B0604020202020204" pitchFamily="34" charset="0"/>
              <a:buChar char="•"/>
            </a:pPr>
            <a:endParaRPr lang="en-US" sz="3200" dirty="0">
              <a:solidFill>
                <a:schemeClr val="tx2">
                  <a:lumMod val="75000"/>
                </a:schemeClr>
              </a:solidFill>
              <a:latin typeface="Arial Narrow" pitchFamily="34" charset="0"/>
            </a:endParaRPr>
          </a:p>
          <a:p>
            <a:pPr algn="ctr" fontAlgn="base">
              <a:spcBef>
                <a:spcPts val="300"/>
              </a:spcBef>
              <a:spcAft>
                <a:spcPts val="300"/>
              </a:spcAft>
            </a:pPr>
            <a:r>
              <a:rPr lang="en-US" sz="3200" b="1" dirty="0">
                <a:solidFill>
                  <a:schemeClr val="tx2">
                    <a:lumMod val="75000"/>
                  </a:schemeClr>
                </a:solidFill>
                <a:latin typeface="Arial Narrow" pitchFamily="34" charset="0"/>
              </a:rPr>
              <a:t>Current</a:t>
            </a:r>
          </a:p>
          <a:p>
            <a:pPr algn="ctr" fontAlgn="base">
              <a:spcBef>
                <a:spcPts val="300"/>
              </a:spcBef>
              <a:spcAft>
                <a:spcPts val="300"/>
              </a:spcAft>
            </a:pPr>
            <a:r>
              <a:rPr lang="en-US" sz="3200" dirty="0">
                <a:solidFill>
                  <a:schemeClr val="tx2">
                    <a:lumMod val="75000"/>
                  </a:schemeClr>
                </a:solidFill>
                <a:latin typeface="Arial Narrow" pitchFamily="34" charset="0"/>
              </a:rPr>
              <a:t>Budget vs. Actual Spending –On Demand/Monthly Financial Reports</a:t>
            </a:r>
          </a:p>
          <a:p>
            <a:pPr fontAlgn="base">
              <a:spcBef>
                <a:spcPts val="300"/>
              </a:spcBef>
              <a:spcAft>
                <a:spcPts val="300"/>
              </a:spcAft>
            </a:pPr>
            <a:endParaRPr lang="en-US" sz="3200" dirty="0">
              <a:solidFill>
                <a:schemeClr val="tx2">
                  <a:lumMod val="75000"/>
                </a:schemeClr>
              </a:solidFill>
              <a:latin typeface="Arial Narrow" pitchFamily="34" charset="0"/>
            </a:endParaRPr>
          </a:p>
          <a:p>
            <a:pPr algn="ctr" fontAlgn="base">
              <a:spcBef>
                <a:spcPts val="300"/>
              </a:spcBef>
              <a:spcAft>
                <a:spcPts val="300"/>
              </a:spcAft>
            </a:pPr>
            <a:r>
              <a:rPr lang="en-US" sz="3200" b="1" dirty="0">
                <a:solidFill>
                  <a:schemeClr val="tx2">
                    <a:lumMod val="75000"/>
                  </a:schemeClr>
                </a:solidFill>
                <a:latin typeface="Arial Narrow" pitchFamily="34" charset="0"/>
              </a:rPr>
              <a:t>Looking Back </a:t>
            </a:r>
            <a:endParaRPr lang="en-US" sz="3200" dirty="0">
              <a:solidFill>
                <a:schemeClr val="tx2">
                  <a:lumMod val="75000"/>
                </a:schemeClr>
              </a:solidFill>
              <a:latin typeface="Arial Narrow" pitchFamily="34" charset="0"/>
            </a:endParaRPr>
          </a:p>
          <a:p>
            <a:pPr algn="ctr" fontAlgn="base">
              <a:spcBef>
                <a:spcPts val="300"/>
              </a:spcBef>
              <a:spcAft>
                <a:spcPts val="300"/>
              </a:spcAft>
            </a:pPr>
            <a:r>
              <a:rPr lang="en-US" sz="3200" dirty="0">
                <a:solidFill>
                  <a:schemeClr val="tx2">
                    <a:lumMod val="75000"/>
                  </a:schemeClr>
                </a:solidFill>
                <a:latin typeface="Arial Narrow" pitchFamily="34" charset="0"/>
              </a:rPr>
              <a:t>Recap of Actual Spending </a:t>
            </a:r>
          </a:p>
          <a:p>
            <a:pPr algn="ctr" fontAlgn="base">
              <a:spcBef>
                <a:spcPts val="300"/>
              </a:spcBef>
              <a:spcAft>
                <a:spcPts val="300"/>
              </a:spcAft>
            </a:pPr>
            <a:r>
              <a:rPr lang="en-US" sz="3200" dirty="0">
                <a:solidFill>
                  <a:schemeClr val="tx2">
                    <a:lumMod val="75000"/>
                  </a:schemeClr>
                </a:solidFill>
                <a:latin typeface="Arial Narrow" pitchFamily="34" charset="0"/>
              </a:rPr>
              <a:t>Annual Comprehensive Financial Report (ACFR)</a:t>
            </a:r>
          </a:p>
          <a:p>
            <a:pPr marL="342900" indent="-342900" fontAlgn="base">
              <a:spcBef>
                <a:spcPts val="300"/>
              </a:spcBef>
              <a:spcAft>
                <a:spcPts val="300"/>
              </a:spcAft>
              <a:buFont typeface="Arial" panose="020B0604020202020204" pitchFamily="34" charset="0"/>
              <a:buChar char="•"/>
            </a:pPr>
            <a:endParaRPr lang="en-US" sz="2400" dirty="0">
              <a:latin typeface="Arial Narrow" pitchFamily="34" charset="0"/>
            </a:endParaRPr>
          </a:p>
        </p:txBody>
      </p:sp>
    </p:spTree>
    <p:extLst>
      <p:ext uri="{BB962C8B-B14F-4D97-AF65-F5344CB8AC3E}">
        <p14:creationId xmlns:p14="http://schemas.microsoft.com/office/powerpoint/2010/main" val="369022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Looking Ahead – 2023 Budget Book</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29</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5" name="Picture 4">
            <a:extLst>
              <a:ext uri="{FF2B5EF4-FFF2-40B4-BE49-F238E27FC236}">
                <a16:creationId xmlns:a16="http://schemas.microsoft.com/office/drawing/2014/main" id="{10CED3B7-4396-459A-9659-298A8421B901}"/>
              </a:ext>
            </a:extLst>
          </p:cNvPr>
          <p:cNvPicPr>
            <a:picLocks noChangeAspect="1"/>
          </p:cNvPicPr>
          <p:nvPr/>
        </p:nvPicPr>
        <p:blipFill>
          <a:blip r:embed="rId3"/>
          <a:stretch>
            <a:fillRect/>
          </a:stretch>
        </p:blipFill>
        <p:spPr>
          <a:xfrm>
            <a:off x="2286000" y="1281114"/>
            <a:ext cx="4328595" cy="5257800"/>
          </a:xfrm>
          <a:prstGeom prst="rect">
            <a:avLst/>
          </a:prstGeom>
        </p:spPr>
      </p:pic>
      <p:sp>
        <p:nvSpPr>
          <p:cNvPr id="6" name="Rectangle 5">
            <a:extLst>
              <a:ext uri="{FF2B5EF4-FFF2-40B4-BE49-F238E27FC236}">
                <a16:creationId xmlns:a16="http://schemas.microsoft.com/office/drawing/2014/main" id="{1BFAC13C-0642-40E6-9EEC-20AD8658FFB5}"/>
              </a:ext>
            </a:extLst>
          </p:cNvPr>
          <p:cNvSpPr/>
          <p:nvPr/>
        </p:nvSpPr>
        <p:spPr>
          <a:xfrm>
            <a:off x="177087" y="6445530"/>
            <a:ext cx="8381999" cy="369332"/>
          </a:xfrm>
          <a:prstGeom prst="rect">
            <a:avLst/>
          </a:prstGeom>
        </p:spPr>
        <p:txBody>
          <a:bodyPr wrap="square">
            <a:spAutoFit/>
          </a:bodyPr>
          <a:lstStyle/>
          <a:p>
            <a:pPr algn="ctr"/>
            <a:r>
              <a:rPr lang="en-US" dirty="0">
                <a:solidFill>
                  <a:schemeClr val="tx2">
                    <a:lumMod val="75000"/>
                  </a:schemeClr>
                </a:solidFill>
              </a:rPr>
              <a:t>https://www.fultoncountyga.gov/inside-fulton-county/open-government/budget</a:t>
            </a:r>
          </a:p>
        </p:txBody>
      </p:sp>
    </p:spTree>
    <p:extLst>
      <p:ext uri="{BB962C8B-B14F-4D97-AF65-F5344CB8AC3E}">
        <p14:creationId xmlns:p14="http://schemas.microsoft.com/office/powerpoint/2010/main" val="67142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762000" y="304800"/>
            <a:ext cx="96774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Finance Department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304800" y="1371600"/>
            <a:ext cx="8382000" cy="53498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Fulton County Finance Department is led by Director Hakeem Oshikoya, CPA, CGFM and Deputy Director Ray Turner, CPA.  The department is composed of different units all of which perform different functions and responsibilities. The current units include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PAYABLE  </a:t>
            </a:r>
          </a:p>
          <a:p>
            <a:pPr marL="742950" marR="0" lvl="1"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Vendor Payments &amp; other financial services  </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RECEIVABLE/BUSINESS LICENSE  </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Billing and collection of business license taxes</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Establishing a county-wide billing and collection function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ADMINISTRATION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16580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30</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7" name="Picture 6">
            <a:extLst>
              <a:ext uri="{FF2B5EF4-FFF2-40B4-BE49-F238E27FC236}">
                <a16:creationId xmlns:a16="http://schemas.microsoft.com/office/drawing/2014/main" id="{A901DDB6-BCAE-4A48-AB35-2A66163814BB}"/>
              </a:ext>
            </a:extLst>
          </p:cNvPr>
          <p:cNvPicPr>
            <a:picLocks noChangeAspect="1"/>
          </p:cNvPicPr>
          <p:nvPr/>
        </p:nvPicPr>
        <p:blipFill rotWithShape="1">
          <a:blip r:embed="rId3"/>
          <a:srcRect l="1121"/>
          <a:stretch/>
        </p:blipFill>
        <p:spPr>
          <a:xfrm>
            <a:off x="228600" y="1272746"/>
            <a:ext cx="4114800" cy="3089468"/>
          </a:xfrm>
          <a:prstGeom prst="rect">
            <a:avLst/>
          </a:prstGeom>
        </p:spPr>
      </p:pic>
      <p:pic>
        <p:nvPicPr>
          <p:cNvPr id="8" name="Picture 7">
            <a:extLst>
              <a:ext uri="{FF2B5EF4-FFF2-40B4-BE49-F238E27FC236}">
                <a16:creationId xmlns:a16="http://schemas.microsoft.com/office/drawing/2014/main" id="{69DB9C13-8CC7-4C6E-B800-343A045E5B0C}"/>
              </a:ext>
            </a:extLst>
          </p:cNvPr>
          <p:cNvPicPr>
            <a:picLocks noChangeAspect="1"/>
          </p:cNvPicPr>
          <p:nvPr/>
        </p:nvPicPr>
        <p:blipFill>
          <a:blip r:embed="rId4"/>
          <a:stretch>
            <a:fillRect/>
          </a:stretch>
        </p:blipFill>
        <p:spPr>
          <a:xfrm>
            <a:off x="4802614" y="3810000"/>
            <a:ext cx="3805971" cy="2650170"/>
          </a:xfrm>
          <a:prstGeom prst="rect">
            <a:avLst/>
          </a:prstGeom>
        </p:spPr>
      </p:pic>
    </p:spTree>
    <p:extLst>
      <p:ext uri="{BB962C8B-B14F-4D97-AF65-F5344CB8AC3E}">
        <p14:creationId xmlns:p14="http://schemas.microsoft.com/office/powerpoint/2010/main" val="424826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31</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6" name="Picture 5">
            <a:extLst>
              <a:ext uri="{FF2B5EF4-FFF2-40B4-BE49-F238E27FC236}">
                <a16:creationId xmlns:a16="http://schemas.microsoft.com/office/drawing/2014/main" id="{F224A7C8-FA9F-4029-957A-B1BE3DB179F8}"/>
              </a:ext>
            </a:extLst>
          </p:cNvPr>
          <p:cNvPicPr>
            <a:picLocks noChangeAspect="1"/>
          </p:cNvPicPr>
          <p:nvPr/>
        </p:nvPicPr>
        <p:blipFill>
          <a:blip r:embed="rId3"/>
          <a:stretch>
            <a:fillRect/>
          </a:stretch>
        </p:blipFill>
        <p:spPr>
          <a:xfrm>
            <a:off x="113968" y="1091889"/>
            <a:ext cx="9030032" cy="5629586"/>
          </a:xfrm>
          <a:prstGeom prst="rect">
            <a:avLst/>
          </a:prstGeom>
        </p:spPr>
      </p:pic>
    </p:spTree>
    <p:extLst>
      <p:ext uri="{BB962C8B-B14F-4D97-AF65-F5344CB8AC3E}">
        <p14:creationId xmlns:p14="http://schemas.microsoft.com/office/powerpoint/2010/main" val="389255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32</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9" name="Picture 8">
            <a:extLst>
              <a:ext uri="{FF2B5EF4-FFF2-40B4-BE49-F238E27FC236}">
                <a16:creationId xmlns:a16="http://schemas.microsoft.com/office/drawing/2014/main" id="{BCC14CE2-D865-40A2-AE4A-B7A930CFFAF7}"/>
              </a:ext>
            </a:extLst>
          </p:cNvPr>
          <p:cNvPicPr>
            <a:picLocks noChangeAspect="1"/>
          </p:cNvPicPr>
          <p:nvPr/>
        </p:nvPicPr>
        <p:blipFill>
          <a:blip r:embed="rId3"/>
          <a:stretch>
            <a:fillRect/>
          </a:stretch>
        </p:blipFill>
        <p:spPr>
          <a:xfrm>
            <a:off x="177087" y="1043782"/>
            <a:ext cx="8890714" cy="5629586"/>
          </a:xfrm>
          <a:prstGeom prst="rect">
            <a:avLst/>
          </a:prstGeom>
        </p:spPr>
      </p:pic>
    </p:spTree>
    <p:extLst>
      <p:ext uri="{BB962C8B-B14F-4D97-AF65-F5344CB8AC3E}">
        <p14:creationId xmlns:p14="http://schemas.microsoft.com/office/powerpoint/2010/main" val="292055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Title 2">
            <a:extLst>
              <a:ext uri="{FF2B5EF4-FFF2-40B4-BE49-F238E27FC236}">
                <a16:creationId xmlns:a16="http://schemas.microsoft.com/office/drawing/2014/main" id="{91E1DE84-9E7D-4D68-A437-52CE80DCEACD}"/>
              </a:ext>
            </a:extLst>
          </p:cNvPr>
          <p:cNvSpPr txBox="1">
            <a:spLocks/>
          </p:cNvSpPr>
          <p:nvPr/>
        </p:nvSpPr>
        <p:spPr>
          <a:xfrm>
            <a:off x="-26581" y="381000"/>
            <a:ext cx="8457940" cy="868362"/>
          </a:xfrm>
          <a:prstGeom prst="rect">
            <a:avLst/>
          </a:prstGeom>
          <a:noFill/>
          <a:ln>
            <a:noFill/>
          </a:ln>
        </p:spPr>
        <p:txBody>
          <a:bodyPr spcFirstLastPara="1" vert="horz" wrap="square" lIns="91425" tIns="45700" rIns="91425" bIns="45700" rtlCol="0" anchor="ctr" anchorCtr="0">
            <a:normAutofit fontScale="92500"/>
          </a:bodyPr>
          <a:lstStyle>
            <a:lvl1pPr lvl="0" algn="l" defTabSz="914400" rtl="0" eaLnBrk="1" latinLnBrk="0" hangingPunct="1">
              <a:lnSpc>
                <a:spcPct val="90000"/>
              </a:lnSpc>
              <a:spcBef>
                <a:spcPts val="0"/>
              </a:spcBef>
              <a:spcAft>
                <a:spcPts val="0"/>
              </a:spcAft>
              <a:buClr>
                <a:schemeClr val="lt1"/>
              </a:buClr>
              <a:buSzPts val="3300"/>
              <a:buFont typeface="Roboto"/>
              <a:buNone/>
              <a:defRPr sz="4400" kern="12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b="1" dirty="0">
                <a:solidFill>
                  <a:schemeClr val="tx2"/>
                </a:solidFill>
              </a:rPr>
              <a:t>Looking Back –Annual Comprehensive Financial Report</a:t>
            </a:r>
            <a:br>
              <a:rPr lang="en-US" sz="2800" b="1" dirty="0">
                <a:solidFill>
                  <a:schemeClr val="tx2"/>
                </a:solidFill>
              </a:rPr>
            </a:br>
            <a:endParaRPr lang="en-US" sz="2800" b="1" dirty="0">
              <a:solidFill>
                <a:schemeClr val="tx2"/>
              </a:solidFill>
            </a:endParaRPr>
          </a:p>
        </p:txBody>
      </p:sp>
      <p:sp>
        <p:nvSpPr>
          <p:cNvPr id="8" name="Rectangle 7">
            <a:extLst>
              <a:ext uri="{FF2B5EF4-FFF2-40B4-BE49-F238E27FC236}">
                <a16:creationId xmlns:a16="http://schemas.microsoft.com/office/drawing/2014/main" id="{5AE1267D-758C-427C-847F-435E5CDAE645}"/>
              </a:ext>
            </a:extLst>
          </p:cNvPr>
          <p:cNvSpPr/>
          <p:nvPr/>
        </p:nvSpPr>
        <p:spPr>
          <a:xfrm>
            <a:off x="1000755" y="6277304"/>
            <a:ext cx="6925802" cy="523220"/>
          </a:xfrm>
          <a:prstGeom prst="rect">
            <a:avLst/>
          </a:prstGeom>
        </p:spPr>
        <p:txBody>
          <a:bodyPr wrap="square">
            <a:spAutoFit/>
          </a:bodyPr>
          <a:lstStyle/>
          <a:p>
            <a:pPr algn="ctr"/>
            <a:r>
              <a:rPr lang="en-US" sz="2800" dirty="0">
                <a:solidFill>
                  <a:schemeClr val="tx2">
                    <a:lumMod val="75000"/>
                  </a:schemeClr>
                </a:solidFill>
              </a:rPr>
              <a:t>http://www.fultoncountyga.gov/transparency</a:t>
            </a:r>
          </a:p>
        </p:txBody>
      </p:sp>
      <p:pic>
        <p:nvPicPr>
          <p:cNvPr id="10" name="Picture 9">
            <a:extLst>
              <a:ext uri="{FF2B5EF4-FFF2-40B4-BE49-F238E27FC236}">
                <a16:creationId xmlns:a16="http://schemas.microsoft.com/office/drawing/2014/main" id="{8893AA02-7900-4BED-BC77-0928CF6FBCE5}"/>
              </a:ext>
            </a:extLst>
          </p:cNvPr>
          <p:cNvPicPr>
            <a:picLocks noChangeAspect="1"/>
          </p:cNvPicPr>
          <p:nvPr/>
        </p:nvPicPr>
        <p:blipFill>
          <a:blip r:embed="rId3"/>
          <a:stretch>
            <a:fillRect/>
          </a:stretch>
        </p:blipFill>
        <p:spPr>
          <a:xfrm>
            <a:off x="2667001" y="1176706"/>
            <a:ext cx="4191000" cy="5175851"/>
          </a:xfrm>
          <a:prstGeom prst="rect">
            <a:avLst/>
          </a:prstGeom>
        </p:spPr>
      </p:pic>
    </p:spTree>
    <p:extLst>
      <p:ext uri="{BB962C8B-B14F-4D97-AF65-F5344CB8AC3E}">
        <p14:creationId xmlns:p14="http://schemas.microsoft.com/office/powerpoint/2010/main" val="4294217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Title 2">
            <a:extLst>
              <a:ext uri="{FF2B5EF4-FFF2-40B4-BE49-F238E27FC236}">
                <a16:creationId xmlns:a16="http://schemas.microsoft.com/office/drawing/2014/main" id="{91E1DE84-9E7D-4D68-A437-52CE80DCEACD}"/>
              </a:ext>
            </a:extLst>
          </p:cNvPr>
          <p:cNvSpPr txBox="1">
            <a:spLocks/>
          </p:cNvSpPr>
          <p:nvPr/>
        </p:nvSpPr>
        <p:spPr>
          <a:xfrm>
            <a:off x="76200" y="268820"/>
            <a:ext cx="8457940" cy="868362"/>
          </a:xfrm>
          <a:prstGeom prst="rect">
            <a:avLst/>
          </a:prstGeom>
          <a:noFill/>
          <a:ln>
            <a:noFill/>
          </a:ln>
        </p:spPr>
        <p:txBody>
          <a:bodyPr spcFirstLastPara="1" vert="horz" wrap="square" lIns="91425" tIns="45700" rIns="91425" bIns="45700" rtlCol="0" anchor="ctr" anchorCtr="0">
            <a:normAutofit/>
          </a:bodyPr>
          <a:lstStyle>
            <a:lvl1pPr lvl="0" algn="l" defTabSz="914400" rtl="0" eaLnBrk="1" latinLnBrk="0" hangingPunct="1">
              <a:lnSpc>
                <a:spcPct val="90000"/>
              </a:lnSpc>
              <a:spcBef>
                <a:spcPts val="0"/>
              </a:spcBef>
              <a:spcAft>
                <a:spcPts val="0"/>
              </a:spcAft>
              <a:buClr>
                <a:schemeClr val="lt1"/>
              </a:buClr>
              <a:buSzPts val="3300"/>
              <a:buFont typeface="Roboto"/>
              <a:buNone/>
              <a:defRPr sz="4400" kern="12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b="1" dirty="0">
                <a:solidFill>
                  <a:schemeClr val="tx2"/>
                </a:solidFill>
              </a:rPr>
              <a:t>Approved Budget – How Do We Spend It?</a:t>
            </a:r>
          </a:p>
        </p:txBody>
      </p:sp>
      <p:sp>
        <p:nvSpPr>
          <p:cNvPr id="6" name="Rectangle 5">
            <a:extLst>
              <a:ext uri="{FF2B5EF4-FFF2-40B4-BE49-F238E27FC236}">
                <a16:creationId xmlns:a16="http://schemas.microsoft.com/office/drawing/2014/main" id="{CAE6561B-D4FC-4EAB-920A-A5A64B28FC9F}"/>
              </a:ext>
            </a:extLst>
          </p:cNvPr>
          <p:cNvSpPr/>
          <p:nvPr/>
        </p:nvSpPr>
        <p:spPr>
          <a:xfrm>
            <a:off x="339426" y="2209800"/>
            <a:ext cx="8514522" cy="2385268"/>
          </a:xfrm>
          <a:prstGeom prst="rect">
            <a:avLst/>
          </a:prstGeom>
        </p:spPr>
        <p:txBody>
          <a:bodyPr wrap="square">
            <a:spAutoFit/>
          </a:bodyPr>
          <a:lstStyle/>
          <a:p>
            <a:pPr algn="ctr" fontAlgn="base">
              <a:spcBef>
                <a:spcPts val="300"/>
              </a:spcBef>
              <a:spcAft>
                <a:spcPts val="300"/>
              </a:spcAft>
            </a:pPr>
            <a:endParaRPr lang="en-US" sz="4800" b="1" dirty="0">
              <a:latin typeface="Arial Narrow" pitchFamily="34" charset="0"/>
            </a:endParaRPr>
          </a:p>
          <a:p>
            <a:pPr algn="ctr" fontAlgn="base">
              <a:spcBef>
                <a:spcPts val="300"/>
              </a:spcBef>
              <a:spcAft>
                <a:spcPts val="300"/>
              </a:spcAft>
            </a:pPr>
            <a:r>
              <a:rPr lang="en-US" sz="4800" b="1" dirty="0">
                <a:solidFill>
                  <a:schemeClr val="tx2">
                    <a:lumMod val="75000"/>
                  </a:schemeClr>
                </a:solidFill>
                <a:latin typeface="Arial Narrow" pitchFamily="34" charset="0"/>
              </a:rPr>
              <a:t>What steps do we take to spend the Budget?</a:t>
            </a:r>
            <a:endParaRPr lang="en-US" sz="88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823359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Personnel Expenditures</a:t>
            </a:r>
            <a:br>
              <a:rPr lang="en-US" sz="2800" b="1" dirty="0">
                <a:solidFill>
                  <a:schemeClr val="tx2"/>
                </a:solidFill>
              </a:rPr>
            </a:br>
            <a:endParaRPr lang="en-US" sz="2800" b="1" dirty="0">
              <a:solidFill>
                <a:schemeClr val="tx2"/>
              </a:solidFill>
            </a:endParaRPr>
          </a:p>
        </p:txBody>
      </p:sp>
      <p:sp>
        <p:nvSpPr>
          <p:cNvPr id="10" name="Rectangle 9"/>
          <p:cNvSpPr/>
          <p:nvPr/>
        </p:nvSpPr>
        <p:spPr>
          <a:xfrm>
            <a:off x="381000" y="1071801"/>
            <a:ext cx="8514522" cy="4154984"/>
          </a:xfrm>
          <a:prstGeom prst="rect">
            <a:avLst/>
          </a:prstGeom>
        </p:spPr>
        <p:txBody>
          <a:bodyPr wrap="square">
            <a:spAutoFit/>
          </a:bodyPr>
          <a:lstStyle/>
          <a:p>
            <a:pPr algn="ctr" fontAlgn="base">
              <a:spcBef>
                <a:spcPts val="300"/>
              </a:spcBef>
              <a:spcAft>
                <a:spcPts val="300"/>
              </a:spcAft>
            </a:pPr>
            <a:endParaRPr lang="en-US" sz="4800" b="1" dirty="0">
              <a:latin typeface="Arial Narrow" pitchFamily="34" charset="0"/>
            </a:endParaRPr>
          </a:p>
          <a:p>
            <a:pPr algn="ctr" fontAlgn="base">
              <a:spcBef>
                <a:spcPts val="300"/>
              </a:spcBef>
              <a:spcAft>
                <a:spcPts val="300"/>
              </a:spcAft>
            </a:pPr>
            <a:r>
              <a:rPr lang="en-US" sz="4400" b="1" dirty="0">
                <a:solidFill>
                  <a:schemeClr val="tx2">
                    <a:lumMod val="75000"/>
                  </a:schemeClr>
                </a:solidFill>
                <a:latin typeface="Arial Narrow" pitchFamily="34" charset="0"/>
              </a:rPr>
              <a:t>Departments - Human Resources - Finance – Payroll</a:t>
            </a:r>
          </a:p>
          <a:p>
            <a:pPr algn="ctr" fontAlgn="base">
              <a:spcBef>
                <a:spcPts val="300"/>
              </a:spcBef>
              <a:spcAft>
                <a:spcPts val="300"/>
              </a:spcAft>
            </a:pPr>
            <a:endParaRPr lang="en-US" sz="3600" b="1" dirty="0">
              <a:solidFill>
                <a:schemeClr val="tx2">
                  <a:lumMod val="75000"/>
                </a:schemeClr>
              </a:solidFill>
              <a:latin typeface="Arial Narrow" pitchFamily="34" charset="0"/>
            </a:endParaRPr>
          </a:p>
          <a:p>
            <a:pPr algn="ctr" fontAlgn="base">
              <a:spcBef>
                <a:spcPts val="300"/>
              </a:spcBef>
              <a:spcAft>
                <a:spcPts val="300"/>
              </a:spcAft>
            </a:pPr>
            <a:r>
              <a:rPr lang="en-US" sz="3600" b="1" dirty="0">
                <a:solidFill>
                  <a:schemeClr val="tx2">
                    <a:lumMod val="75000"/>
                  </a:schemeClr>
                </a:solidFill>
                <a:latin typeface="Arial Narrow" pitchFamily="34" charset="0"/>
              </a:rPr>
              <a:t>Bi-weekly Pay Periods (Wednesday – Tuesday)</a:t>
            </a:r>
          </a:p>
          <a:p>
            <a:pPr algn="ctr" fontAlgn="base">
              <a:spcBef>
                <a:spcPts val="300"/>
              </a:spcBef>
              <a:spcAft>
                <a:spcPts val="300"/>
              </a:spcAft>
            </a:pPr>
            <a:r>
              <a:rPr lang="en-US" sz="3600" b="1" dirty="0">
                <a:solidFill>
                  <a:schemeClr val="tx2">
                    <a:lumMod val="75000"/>
                  </a:schemeClr>
                </a:solidFill>
                <a:latin typeface="Arial Narrow" pitchFamily="34" charset="0"/>
              </a:rPr>
              <a:t>Pay Day – Every other Friday</a:t>
            </a:r>
            <a:endParaRPr lang="en-US" sz="6600" b="1" dirty="0">
              <a:solidFill>
                <a:schemeClr val="tx2">
                  <a:lumMod val="75000"/>
                </a:schemeClr>
              </a:solidFill>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35</a:t>
            </a:fld>
            <a:endParaRPr lang="en-US" sz="1200" dirty="0">
              <a:solidFill>
                <a:schemeClr val="bg1">
                  <a:lumMod val="50000"/>
                </a:schemeClr>
              </a:solidFill>
            </a:endParaRPr>
          </a:p>
        </p:txBody>
      </p:sp>
    </p:spTree>
    <p:extLst>
      <p:ext uri="{BB962C8B-B14F-4D97-AF65-F5344CB8AC3E}">
        <p14:creationId xmlns:p14="http://schemas.microsoft.com/office/powerpoint/2010/main" val="1246441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How Do We Spend the Budget?</a:t>
            </a:r>
            <a:br>
              <a:rPr lang="en-US" sz="2800" b="1" dirty="0">
                <a:solidFill>
                  <a:schemeClr val="tx2"/>
                </a:solidFill>
              </a:rPr>
            </a:br>
            <a:endParaRPr lang="en-US" sz="2800" b="1" dirty="0">
              <a:solidFill>
                <a:schemeClr val="tx2"/>
              </a:solidFill>
            </a:endParaRPr>
          </a:p>
        </p:txBody>
      </p:sp>
      <p:sp>
        <p:nvSpPr>
          <p:cNvPr id="10" name="Rectangle 9"/>
          <p:cNvSpPr/>
          <p:nvPr/>
        </p:nvSpPr>
        <p:spPr>
          <a:xfrm>
            <a:off x="334510" y="1248995"/>
            <a:ext cx="8514522" cy="1569660"/>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Personnel Expenditures  Employees</a:t>
            </a:r>
            <a:endParaRPr lang="en-US" sz="8800" b="1" dirty="0">
              <a:solidFill>
                <a:schemeClr val="tx2">
                  <a:lumMod val="75000"/>
                </a:schemeClr>
              </a:solidFill>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36</a:t>
            </a:fld>
            <a:endParaRPr lang="en-US" sz="1200" dirty="0">
              <a:solidFill>
                <a:schemeClr val="bg1">
                  <a:lumMod val="50000"/>
                </a:scheme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305529" cy="330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6740">
            <a:off x="4828822" y="2958967"/>
            <a:ext cx="3753556" cy="317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33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FY 2023 General Fund  - Approved Budget</a:t>
            </a:r>
            <a:br>
              <a:rPr lang="en-US" sz="2800" b="1" dirty="0">
                <a:solidFill>
                  <a:schemeClr val="tx2"/>
                </a:solidFill>
              </a:rPr>
            </a:br>
            <a:endParaRPr lang="en-US" sz="2800" b="1" dirty="0">
              <a:solidFill>
                <a:schemeClr val="tx2"/>
              </a:solidFill>
            </a:endParaRPr>
          </a:p>
        </p:txBody>
      </p:sp>
      <p:sp>
        <p:nvSpPr>
          <p:cNvPr id="10" name="Rectangle 9"/>
          <p:cNvSpPr/>
          <p:nvPr/>
        </p:nvSpPr>
        <p:spPr>
          <a:xfrm>
            <a:off x="324678" y="1981200"/>
            <a:ext cx="8514522" cy="3708708"/>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Operating Expenditures</a:t>
            </a:r>
          </a:p>
          <a:p>
            <a:pPr algn="ctr" fontAlgn="base">
              <a:spcBef>
                <a:spcPts val="300"/>
              </a:spcBef>
              <a:spcAft>
                <a:spcPts val="300"/>
              </a:spcAft>
            </a:pPr>
            <a:endParaRPr lang="en-US" sz="4800" b="1" dirty="0">
              <a:solidFill>
                <a:schemeClr val="tx2">
                  <a:lumMod val="75000"/>
                </a:schemeClr>
              </a:solidFill>
              <a:latin typeface="Arial Narrow" pitchFamily="34" charset="0"/>
            </a:endParaRPr>
          </a:p>
          <a:p>
            <a:pPr algn="ctr" fontAlgn="base">
              <a:spcBef>
                <a:spcPts val="300"/>
              </a:spcBef>
              <a:spcAft>
                <a:spcPts val="300"/>
              </a:spcAft>
            </a:pPr>
            <a:r>
              <a:rPr lang="en-US" sz="4400" b="1" dirty="0">
                <a:solidFill>
                  <a:schemeClr val="tx2">
                    <a:lumMod val="75000"/>
                  </a:schemeClr>
                </a:solidFill>
                <a:latin typeface="Arial Narrow" pitchFamily="34" charset="0"/>
              </a:rPr>
              <a:t>Departments - Purchasing- Finance – Accounts Payable</a:t>
            </a:r>
          </a:p>
          <a:p>
            <a:pPr algn="ctr" fontAlgn="base">
              <a:spcBef>
                <a:spcPts val="300"/>
              </a:spcBef>
              <a:spcAft>
                <a:spcPts val="300"/>
              </a:spcAft>
            </a:pPr>
            <a:endParaRPr lang="en-US" sz="3600" b="1" dirty="0">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37</a:t>
            </a:fld>
            <a:endParaRPr lang="en-US" sz="1200" dirty="0">
              <a:solidFill>
                <a:schemeClr val="bg1">
                  <a:lumMod val="50000"/>
                </a:schemeClr>
              </a:solidFill>
            </a:endParaRPr>
          </a:p>
        </p:txBody>
      </p:sp>
    </p:spTree>
    <p:extLst>
      <p:ext uri="{BB962C8B-B14F-4D97-AF65-F5344CB8AC3E}">
        <p14:creationId xmlns:p14="http://schemas.microsoft.com/office/powerpoint/2010/main" val="124843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Operating Expenditures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38</a:t>
            </a:fld>
            <a:endParaRPr lang="en-US" sz="1200" dirty="0">
              <a:solidFill>
                <a:schemeClr val="bg1">
                  <a:lumMod val="50000"/>
                </a:schemeClr>
              </a:solidFill>
            </a:endParaRPr>
          </a:p>
        </p:txBody>
      </p:sp>
      <p:sp>
        <p:nvSpPr>
          <p:cNvPr id="2" name="Rectangle 1"/>
          <p:cNvSpPr/>
          <p:nvPr/>
        </p:nvSpPr>
        <p:spPr>
          <a:xfrm>
            <a:off x="1295400" y="1158577"/>
            <a:ext cx="6781800" cy="5709255"/>
          </a:xfrm>
          <a:prstGeom prst="rect">
            <a:avLst/>
          </a:prstGeom>
        </p:spPr>
        <p:txBody>
          <a:bodyPr wrap="square">
            <a:spAutoFit/>
          </a:bodyPr>
          <a:lstStyle/>
          <a:p>
            <a:pPr algn="ctr" fontAlgn="base">
              <a:spcBef>
                <a:spcPts val="300"/>
              </a:spcBef>
              <a:spcAft>
                <a:spcPts val="300"/>
              </a:spcAft>
            </a:pPr>
            <a:r>
              <a:rPr lang="en-US" sz="3200" b="1" dirty="0">
                <a:solidFill>
                  <a:schemeClr val="tx2">
                    <a:lumMod val="75000"/>
                  </a:schemeClr>
                </a:solidFill>
                <a:latin typeface="Arial Narrow" pitchFamily="34" charset="0"/>
              </a:rPr>
              <a:t>Professional Services</a:t>
            </a:r>
          </a:p>
          <a:p>
            <a:pPr algn="ctr" fontAlgn="base">
              <a:spcBef>
                <a:spcPts val="300"/>
              </a:spcBef>
              <a:spcAft>
                <a:spcPts val="300"/>
              </a:spcAft>
            </a:pPr>
            <a:r>
              <a:rPr lang="en-US" sz="3200" b="1" dirty="0">
                <a:solidFill>
                  <a:schemeClr val="tx2">
                    <a:lumMod val="75000"/>
                  </a:schemeClr>
                </a:solidFill>
                <a:latin typeface="Arial Narrow" pitchFamily="34" charset="0"/>
              </a:rPr>
              <a:t>Office Supplies</a:t>
            </a:r>
          </a:p>
          <a:p>
            <a:pPr algn="ctr" fontAlgn="base">
              <a:spcBef>
                <a:spcPts val="300"/>
              </a:spcBef>
              <a:spcAft>
                <a:spcPts val="300"/>
              </a:spcAft>
            </a:pPr>
            <a:r>
              <a:rPr lang="en-US" sz="3200" b="1" dirty="0">
                <a:solidFill>
                  <a:schemeClr val="tx2">
                    <a:lumMod val="75000"/>
                  </a:schemeClr>
                </a:solidFill>
                <a:latin typeface="Arial Narrow" pitchFamily="34" charset="0"/>
              </a:rPr>
              <a:t>Postage</a:t>
            </a:r>
          </a:p>
          <a:p>
            <a:pPr algn="ctr" fontAlgn="base">
              <a:spcBef>
                <a:spcPts val="300"/>
              </a:spcBef>
              <a:spcAft>
                <a:spcPts val="300"/>
              </a:spcAft>
            </a:pPr>
            <a:r>
              <a:rPr lang="en-US" sz="3200" b="1" dirty="0">
                <a:solidFill>
                  <a:schemeClr val="tx2">
                    <a:lumMod val="75000"/>
                  </a:schemeClr>
                </a:solidFill>
                <a:latin typeface="Arial Narrow" pitchFamily="34" charset="0"/>
              </a:rPr>
              <a:t>Risk Premiums</a:t>
            </a:r>
          </a:p>
          <a:p>
            <a:pPr algn="ctr" fontAlgn="base">
              <a:spcBef>
                <a:spcPts val="300"/>
              </a:spcBef>
              <a:spcAft>
                <a:spcPts val="300"/>
              </a:spcAft>
            </a:pPr>
            <a:r>
              <a:rPr lang="en-US" sz="3200" b="1" dirty="0">
                <a:solidFill>
                  <a:schemeClr val="tx2">
                    <a:lumMod val="75000"/>
                  </a:schemeClr>
                </a:solidFill>
                <a:latin typeface="Arial Narrow" pitchFamily="34" charset="0"/>
              </a:rPr>
              <a:t>Hospitality</a:t>
            </a:r>
          </a:p>
          <a:p>
            <a:pPr algn="ctr" fontAlgn="base">
              <a:spcBef>
                <a:spcPts val="300"/>
              </a:spcBef>
              <a:spcAft>
                <a:spcPts val="300"/>
              </a:spcAft>
            </a:pPr>
            <a:r>
              <a:rPr lang="en-US" sz="3200" b="1" dirty="0">
                <a:solidFill>
                  <a:schemeClr val="tx2">
                    <a:lumMod val="75000"/>
                  </a:schemeClr>
                </a:solidFill>
                <a:latin typeface="Arial Narrow" pitchFamily="34" charset="0"/>
              </a:rPr>
              <a:t>Memberships</a:t>
            </a:r>
          </a:p>
          <a:p>
            <a:pPr algn="ctr" fontAlgn="base">
              <a:spcBef>
                <a:spcPts val="300"/>
              </a:spcBef>
              <a:spcAft>
                <a:spcPts val="300"/>
              </a:spcAft>
            </a:pPr>
            <a:r>
              <a:rPr lang="en-US" sz="3200" b="1" dirty="0">
                <a:solidFill>
                  <a:schemeClr val="tx2">
                    <a:lumMod val="75000"/>
                  </a:schemeClr>
                </a:solidFill>
                <a:latin typeface="Arial Narrow" pitchFamily="34" charset="0"/>
              </a:rPr>
              <a:t>Advertising</a:t>
            </a:r>
          </a:p>
          <a:p>
            <a:pPr algn="ctr" fontAlgn="base">
              <a:spcBef>
                <a:spcPts val="300"/>
              </a:spcBef>
              <a:spcAft>
                <a:spcPts val="300"/>
              </a:spcAft>
            </a:pPr>
            <a:r>
              <a:rPr lang="en-US" sz="3200" b="1" dirty="0">
                <a:solidFill>
                  <a:schemeClr val="tx2">
                    <a:lumMod val="75000"/>
                  </a:schemeClr>
                </a:solidFill>
                <a:latin typeface="Arial Narrow" pitchFamily="34" charset="0"/>
              </a:rPr>
              <a:t>Computers</a:t>
            </a:r>
          </a:p>
          <a:p>
            <a:pPr algn="ctr" fontAlgn="base">
              <a:spcBef>
                <a:spcPts val="300"/>
              </a:spcBef>
              <a:spcAft>
                <a:spcPts val="300"/>
              </a:spcAft>
            </a:pPr>
            <a:r>
              <a:rPr lang="en-US" sz="3200" b="1" dirty="0">
                <a:solidFill>
                  <a:schemeClr val="tx2">
                    <a:lumMod val="75000"/>
                  </a:schemeClr>
                </a:solidFill>
                <a:latin typeface="Arial Narrow" pitchFamily="34" charset="0"/>
              </a:rPr>
              <a:t>Travel/Training</a:t>
            </a:r>
          </a:p>
          <a:p>
            <a:pPr algn="ctr" fontAlgn="base">
              <a:spcBef>
                <a:spcPts val="300"/>
              </a:spcBef>
              <a:spcAft>
                <a:spcPts val="300"/>
              </a:spcAft>
            </a:pPr>
            <a:r>
              <a:rPr lang="en-US" sz="3200" b="1" dirty="0">
                <a:solidFill>
                  <a:schemeClr val="tx2">
                    <a:lumMod val="75000"/>
                  </a:schemeClr>
                </a:solidFill>
                <a:latin typeface="Arial Narrow" pitchFamily="34" charset="0"/>
              </a:rPr>
              <a:t>Furniture, etc.</a:t>
            </a:r>
            <a:endParaRPr lang="en-US" sz="3200" dirty="0">
              <a:solidFill>
                <a:schemeClr val="tx2">
                  <a:lumMod val="75000"/>
                </a:schemeClr>
              </a:solidFill>
            </a:endParaRPr>
          </a:p>
        </p:txBody>
      </p:sp>
    </p:spTree>
    <p:extLst>
      <p:ext uri="{BB962C8B-B14F-4D97-AF65-F5344CB8AC3E}">
        <p14:creationId xmlns:p14="http://schemas.microsoft.com/office/powerpoint/2010/main" val="869106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Operating Expenditures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39</a:t>
            </a:fld>
            <a:endParaRPr lang="en-US" sz="1200" dirty="0">
              <a:solidFill>
                <a:schemeClr val="bg1">
                  <a:lumMod val="50000"/>
                </a:schemeClr>
              </a:solidFill>
            </a:endParaRPr>
          </a:p>
        </p:txBody>
      </p:sp>
      <p:sp>
        <p:nvSpPr>
          <p:cNvPr id="2" name="Rectangle 1"/>
          <p:cNvSpPr/>
          <p:nvPr/>
        </p:nvSpPr>
        <p:spPr>
          <a:xfrm>
            <a:off x="1143000" y="1752600"/>
            <a:ext cx="6781800" cy="3785652"/>
          </a:xfrm>
          <a:prstGeom prst="rect">
            <a:avLst/>
          </a:prstGeom>
        </p:spPr>
        <p:txBody>
          <a:bodyPr wrap="square">
            <a:spAutoFit/>
          </a:bodyPr>
          <a:lstStyle/>
          <a:p>
            <a:pPr algn="ctr" fontAlgn="base">
              <a:spcBef>
                <a:spcPts val="300"/>
              </a:spcBef>
              <a:spcAft>
                <a:spcPts val="300"/>
              </a:spcAft>
            </a:pPr>
            <a:r>
              <a:rPr lang="en-US" sz="4400" b="1" dirty="0">
                <a:solidFill>
                  <a:schemeClr val="tx2">
                    <a:lumMod val="75000"/>
                  </a:schemeClr>
                </a:solidFill>
              </a:rPr>
              <a:t>Procurement Process</a:t>
            </a:r>
          </a:p>
          <a:p>
            <a:pPr algn="ctr" fontAlgn="base">
              <a:spcBef>
                <a:spcPts val="300"/>
              </a:spcBef>
              <a:spcAft>
                <a:spcPts val="300"/>
              </a:spcAft>
            </a:pPr>
            <a:endParaRPr lang="en-US" sz="4400" b="1" dirty="0">
              <a:solidFill>
                <a:schemeClr val="tx2">
                  <a:lumMod val="75000"/>
                </a:schemeClr>
              </a:solidFill>
            </a:endParaRPr>
          </a:p>
          <a:p>
            <a:pPr algn="ctr" fontAlgn="base">
              <a:spcBef>
                <a:spcPts val="300"/>
              </a:spcBef>
              <a:spcAft>
                <a:spcPts val="300"/>
              </a:spcAft>
            </a:pPr>
            <a:r>
              <a:rPr lang="en-US" sz="4400" b="1" dirty="0">
                <a:solidFill>
                  <a:schemeClr val="tx2">
                    <a:lumMod val="75000"/>
                  </a:schemeClr>
                </a:solidFill>
              </a:rPr>
              <a:t>Manual Process</a:t>
            </a:r>
          </a:p>
          <a:p>
            <a:pPr algn="ctr" fontAlgn="base">
              <a:spcBef>
                <a:spcPts val="300"/>
              </a:spcBef>
              <a:spcAft>
                <a:spcPts val="300"/>
              </a:spcAft>
            </a:pPr>
            <a:endParaRPr lang="en-US" sz="4400" b="1" dirty="0">
              <a:solidFill>
                <a:schemeClr val="tx2">
                  <a:lumMod val="75000"/>
                </a:schemeClr>
              </a:solidFill>
            </a:endParaRPr>
          </a:p>
          <a:p>
            <a:pPr algn="ctr" fontAlgn="base">
              <a:spcBef>
                <a:spcPts val="300"/>
              </a:spcBef>
              <a:spcAft>
                <a:spcPts val="300"/>
              </a:spcAft>
            </a:pPr>
            <a:r>
              <a:rPr lang="en-US" sz="4400" b="1" dirty="0">
                <a:solidFill>
                  <a:schemeClr val="tx2">
                    <a:lumMod val="75000"/>
                  </a:schemeClr>
                </a:solidFill>
              </a:rPr>
              <a:t>Credit Cards</a:t>
            </a:r>
          </a:p>
        </p:txBody>
      </p:sp>
    </p:spTree>
    <p:extLst>
      <p:ext uri="{BB962C8B-B14F-4D97-AF65-F5344CB8AC3E}">
        <p14:creationId xmlns:p14="http://schemas.microsoft.com/office/powerpoint/2010/main" val="379625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762000" y="304800"/>
            <a:ext cx="96774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Finance Department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304800" y="1371600"/>
            <a:ext cx="8382000" cy="53498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Fulton County Finance Department is led by Director Hakeem Oshikoya, CPA, CGFM and Deputy Director Ray Turner, CPA.  The department is composed of different units all of which perform different functions and responsibilities. The current units include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PAYABLE  </a:t>
            </a:r>
          </a:p>
          <a:p>
            <a:pPr marL="742950" marR="0" lvl="1"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Vendor Payments &amp; other financial services  </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RECEIVABLE/BUSINESS LICENSE  </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Billing and collection of business license taxes</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Establishing a county-wide billing and collection function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ADMINISTRATION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81342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Operating Expenditures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40</a:t>
            </a:fld>
            <a:endParaRPr lang="en-US" sz="1200" dirty="0">
              <a:solidFill>
                <a:schemeClr val="bg1">
                  <a:lumMod val="50000"/>
                </a:schemeClr>
              </a:solidFill>
            </a:endParaRPr>
          </a:p>
        </p:txBody>
      </p:sp>
      <p:sp>
        <p:nvSpPr>
          <p:cNvPr id="2" name="Rectangle 1"/>
          <p:cNvSpPr/>
          <p:nvPr/>
        </p:nvSpPr>
        <p:spPr>
          <a:xfrm>
            <a:off x="604684" y="1066800"/>
            <a:ext cx="8229600" cy="6417141"/>
          </a:xfrm>
          <a:prstGeom prst="rect">
            <a:avLst/>
          </a:prstGeom>
        </p:spPr>
        <p:txBody>
          <a:bodyPr wrap="square">
            <a:spAutoFit/>
          </a:bodyPr>
          <a:lstStyle/>
          <a:p>
            <a:pPr algn="ctr" fontAlgn="base">
              <a:spcBef>
                <a:spcPts val="300"/>
              </a:spcBef>
              <a:spcAft>
                <a:spcPts val="300"/>
              </a:spcAft>
            </a:pPr>
            <a:r>
              <a:rPr lang="en-US" sz="4400" b="1" dirty="0">
                <a:solidFill>
                  <a:schemeClr val="tx2">
                    <a:lumMod val="75000"/>
                  </a:schemeClr>
                </a:solidFill>
              </a:rPr>
              <a:t>Procurement Process </a:t>
            </a:r>
          </a:p>
          <a:p>
            <a:pPr algn="ctr" fontAlgn="base">
              <a:spcBef>
                <a:spcPts val="300"/>
              </a:spcBef>
              <a:spcAft>
                <a:spcPts val="300"/>
              </a:spcAft>
            </a:pPr>
            <a:r>
              <a:rPr lang="en-US" sz="2800" dirty="0">
                <a:solidFill>
                  <a:schemeClr val="tx2">
                    <a:lumMod val="75000"/>
                  </a:schemeClr>
                </a:solidFill>
              </a:rPr>
              <a:t>Department of Purchasing and Contract Compliance</a:t>
            </a:r>
          </a:p>
          <a:p>
            <a:pPr algn="ctr" fontAlgn="base">
              <a:spcBef>
                <a:spcPts val="300"/>
              </a:spcBef>
              <a:spcAft>
                <a:spcPts val="300"/>
              </a:spcAft>
            </a:pPr>
            <a:r>
              <a:rPr lang="en-US" sz="2400" dirty="0">
                <a:solidFill>
                  <a:schemeClr val="tx2">
                    <a:lumMod val="75000"/>
                  </a:schemeClr>
                </a:solidFill>
              </a:rPr>
              <a:t>(bids, solicitations, purchase orders competition $4,999+)</a:t>
            </a:r>
          </a:p>
          <a:p>
            <a:pPr algn="ctr" fontAlgn="base">
              <a:spcBef>
                <a:spcPts val="300"/>
              </a:spcBef>
              <a:spcAft>
                <a:spcPts val="300"/>
              </a:spcAft>
            </a:pPr>
            <a:endParaRPr lang="en-US" sz="1600" dirty="0">
              <a:solidFill>
                <a:schemeClr val="tx2">
                  <a:lumMod val="75000"/>
                </a:schemeClr>
              </a:solidFill>
            </a:endParaRPr>
          </a:p>
          <a:p>
            <a:pPr algn="ctr" fontAlgn="base">
              <a:spcBef>
                <a:spcPts val="300"/>
              </a:spcBef>
              <a:spcAft>
                <a:spcPts val="300"/>
              </a:spcAft>
            </a:pPr>
            <a:r>
              <a:rPr lang="en-US" sz="4400" b="1" dirty="0">
                <a:solidFill>
                  <a:schemeClr val="tx2">
                    <a:lumMod val="75000"/>
                  </a:schemeClr>
                </a:solidFill>
              </a:rPr>
              <a:t>Manual Process</a:t>
            </a:r>
          </a:p>
          <a:p>
            <a:pPr algn="ctr" fontAlgn="base">
              <a:spcBef>
                <a:spcPts val="300"/>
              </a:spcBef>
              <a:spcAft>
                <a:spcPts val="300"/>
              </a:spcAft>
            </a:pPr>
            <a:r>
              <a:rPr lang="en-US" sz="2400" dirty="0">
                <a:solidFill>
                  <a:schemeClr val="tx2">
                    <a:lumMod val="75000"/>
                  </a:schemeClr>
                </a:solidFill>
              </a:rPr>
              <a:t>Department and Finance – Accounts Payable</a:t>
            </a:r>
          </a:p>
          <a:p>
            <a:pPr algn="ctr" fontAlgn="base">
              <a:spcBef>
                <a:spcPts val="300"/>
              </a:spcBef>
              <a:spcAft>
                <a:spcPts val="300"/>
              </a:spcAft>
            </a:pPr>
            <a:r>
              <a:rPr lang="en-US" sz="2400" dirty="0">
                <a:solidFill>
                  <a:schemeClr val="tx2">
                    <a:lumMod val="75000"/>
                  </a:schemeClr>
                </a:solidFill>
              </a:rPr>
              <a:t>(payment vouchers)</a:t>
            </a:r>
          </a:p>
          <a:p>
            <a:pPr algn="ctr" fontAlgn="base">
              <a:spcBef>
                <a:spcPts val="300"/>
              </a:spcBef>
              <a:spcAft>
                <a:spcPts val="300"/>
              </a:spcAft>
            </a:pPr>
            <a:endParaRPr lang="en-US" sz="1600" dirty="0">
              <a:solidFill>
                <a:schemeClr val="tx2">
                  <a:lumMod val="75000"/>
                </a:schemeClr>
              </a:solidFill>
            </a:endParaRPr>
          </a:p>
          <a:p>
            <a:pPr algn="ctr" fontAlgn="base">
              <a:spcBef>
                <a:spcPts val="300"/>
              </a:spcBef>
              <a:spcAft>
                <a:spcPts val="300"/>
              </a:spcAft>
            </a:pPr>
            <a:r>
              <a:rPr lang="en-US" sz="4400" b="1" dirty="0">
                <a:solidFill>
                  <a:schemeClr val="tx2">
                    <a:lumMod val="75000"/>
                  </a:schemeClr>
                </a:solidFill>
              </a:rPr>
              <a:t>Credit Cards</a:t>
            </a:r>
          </a:p>
          <a:p>
            <a:pPr algn="ctr" fontAlgn="base">
              <a:spcBef>
                <a:spcPts val="300"/>
              </a:spcBef>
              <a:spcAft>
                <a:spcPts val="300"/>
              </a:spcAft>
            </a:pPr>
            <a:r>
              <a:rPr lang="en-US" sz="2400" dirty="0">
                <a:solidFill>
                  <a:schemeClr val="tx2">
                    <a:lumMod val="75000"/>
                  </a:schemeClr>
                </a:solidFill>
              </a:rPr>
              <a:t>(small purchases $2,499 and under)</a:t>
            </a:r>
          </a:p>
          <a:p>
            <a:pPr algn="ctr" fontAlgn="base">
              <a:spcBef>
                <a:spcPts val="300"/>
              </a:spcBef>
              <a:spcAft>
                <a:spcPts val="300"/>
              </a:spcAft>
            </a:pPr>
            <a:r>
              <a:rPr lang="en-US" sz="2400" dirty="0">
                <a:solidFill>
                  <a:schemeClr val="tx2">
                    <a:lumMod val="75000"/>
                  </a:schemeClr>
                </a:solidFill>
              </a:rPr>
              <a:t> Purchasing card (PCARD) and Travel card (TCARD)</a:t>
            </a:r>
          </a:p>
          <a:p>
            <a:pPr algn="ctr" fontAlgn="base">
              <a:spcBef>
                <a:spcPts val="300"/>
              </a:spcBef>
              <a:spcAft>
                <a:spcPts val="300"/>
              </a:spcAft>
            </a:pPr>
            <a:endParaRPr lang="en-US" sz="4400" b="1" dirty="0"/>
          </a:p>
        </p:txBody>
      </p:sp>
    </p:spTree>
    <p:extLst>
      <p:ext uri="{BB962C8B-B14F-4D97-AF65-F5344CB8AC3E}">
        <p14:creationId xmlns:p14="http://schemas.microsoft.com/office/powerpoint/2010/main" val="2253638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Finance Department Overview</a:t>
            </a:r>
            <a:br>
              <a:rPr lang="en-US" sz="2800" b="1" dirty="0">
                <a:solidFill>
                  <a:schemeClr val="tx2"/>
                </a:solidFill>
              </a:rPr>
            </a:br>
            <a:endParaRPr lang="en-US" sz="2800" b="1" dirty="0">
              <a:solidFill>
                <a:schemeClr val="tx2"/>
              </a:solidFill>
            </a:endParaRPr>
          </a:p>
        </p:txBody>
      </p:sp>
      <p:sp>
        <p:nvSpPr>
          <p:cNvPr id="10" name="Rectangle 9"/>
          <p:cNvSpPr/>
          <p:nvPr/>
        </p:nvSpPr>
        <p:spPr>
          <a:xfrm>
            <a:off x="334510" y="1248995"/>
            <a:ext cx="8514522" cy="1646605"/>
          </a:xfrm>
          <a:prstGeom prst="rect">
            <a:avLst/>
          </a:prstGeom>
        </p:spPr>
        <p:txBody>
          <a:bodyPr wrap="square">
            <a:spAutoFit/>
          </a:bodyPr>
          <a:lstStyle/>
          <a:p>
            <a:pPr algn="ctr" fontAlgn="base">
              <a:spcBef>
                <a:spcPts val="300"/>
              </a:spcBef>
              <a:spcAft>
                <a:spcPts val="300"/>
              </a:spcAft>
            </a:pPr>
            <a:r>
              <a:rPr lang="en-US" sz="4800" b="1" dirty="0">
                <a:latin typeface="Arial Narrow" pitchFamily="34" charset="0"/>
              </a:rPr>
              <a:t>Operating Expenditures – </a:t>
            </a:r>
          </a:p>
          <a:p>
            <a:pPr algn="ctr" fontAlgn="base">
              <a:spcBef>
                <a:spcPts val="300"/>
              </a:spcBef>
              <a:spcAft>
                <a:spcPts val="300"/>
              </a:spcAft>
            </a:pPr>
            <a:r>
              <a:rPr lang="en-US" sz="4800" b="1" dirty="0">
                <a:latin typeface="Arial Narrow" pitchFamily="34" charset="0"/>
              </a:rPr>
              <a:t> Vendors</a:t>
            </a:r>
            <a:endParaRPr lang="en-US" sz="8800" b="1" dirty="0">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41</a:t>
            </a:fld>
            <a:endParaRPr lang="en-US" sz="1200" dirty="0">
              <a:solidFill>
                <a:schemeClr val="bg1">
                  <a:lumMod val="50000"/>
                </a:scheme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58297"/>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8" y="2819400"/>
            <a:ext cx="4213796" cy="233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334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10" name="Rectangle 9"/>
          <p:cNvSpPr/>
          <p:nvPr/>
        </p:nvSpPr>
        <p:spPr>
          <a:xfrm>
            <a:off x="329594" y="2479827"/>
            <a:ext cx="8514522" cy="1569660"/>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Where Can I Find This Information?</a:t>
            </a:r>
            <a:endParaRPr lang="en-US" sz="8800" b="1" dirty="0">
              <a:solidFill>
                <a:schemeClr val="tx2">
                  <a:lumMod val="75000"/>
                </a:schemeClr>
              </a:solidFill>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42</a:t>
            </a:fld>
            <a:endParaRPr lang="en-US" sz="1200" dirty="0">
              <a:solidFill>
                <a:schemeClr val="bg1">
                  <a:lumMod val="50000"/>
                </a:schemeClr>
              </a:solidFill>
            </a:endParaRPr>
          </a:p>
        </p:txBody>
      </p:sp>
      <p:sp>
        <p:nvSpPr>
          <p:cNvPr id="2" name="Rectangle 1"/>
          <p:cNvSpPr/>
          <p:nvPr/>
        </p:nvSpPr>
        <p:spPr>
          <a:xfrm>
            <a:off x="0" y="5294293"/>
            <a:ext cx="9220200" cy="954107"/>
          </a:xfrm>
          <a:prstGeom prst="rect">
            <a:avLst/>
          </a:prstGeom>
        </p:spPr>
        <p:txBody>
          <a:bodyPr wrap="square">
            <a:spAutoFit/>
          </a:bodyPr>
          <a:lstStyle/>
          <a:p>
            <a:pPr algn="ctr"/>
            <a:r>
              <a:rPr lang="en-US" sz="2800" dirty="0">
                <a:solidFill>
                  <a:schemeClr val="tx2">
                    <a:lumMod val="75000"/>
                  </a:schemeClr>
                </a:solidFill>
              </a:rPr>
              <a:t>https://www.fultoncountyga.gov/inside-fulton-county/open-government</a:t>
            </a:r>
          </a:p>
        </p:txBody>
      </p:sp>
    </p:spTree>
    <p:extLst>
      <p:ext uri="{BB962C8B-B14F-4D97-AF65-F5344CB8AC3E}">
        <p14:creationId xmlns:p14="http://schemas.microsoft.com/office/powerpoint/2010/main" val="2392625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7" name="Picture 6">
            <a:extLst>
              <a:ext uri="{FF2B5EF4-FFF2-40B4-BE49-F238E27FC236}">
                <a16:creationId xmlns:a16="http://schemas.microsoft.com/office/drawing/2014/main" id="{A901DDB6-BCAE-4A48-AB35-2A66163814BB}"/>
              </a:ext>
            </a:extLst>
          </p:cNvPr>
          <p:cNvPicPr>
            <a:picLocks noChangeAspect="1"/>
          </p:cNvPicPr>
          <p:nvPr/>
        </p:nvPicPr>
        <p:blipFill rotWithShape="1">
          <a:blip r:embed="rId3"/>
          <a:srcRect l="1121"/>
          <a:stretch/>
        </p:blipFill>
        <p:spPr>
          <a:xfrm>
            <a:off x="228600" y="1272746"/>
            <a:ext cx="4114800" cy="3089468"/>
          </a:xfrm>
          <a:prstGeom prst="rect">
            <a:avLst/>
          </a:prstGeom>
        </p:spPr>
      </p:pic>
      <p:pic>
        <p:nvPicPr>
          <p:cNvPr id="8" name="Picture 7">
            <a:extLst>
              <a:ext uri="{FF2B5EF4-FFF2-40B4-BE49-F238E27FC236}">
                <a16:creationId xmlns:a16="http://schemas.microsoft.com/office/drawing/2014/main" id="{69DB9C13-8CC7-4C6E-B800-343A045E5B0C}"/>
              </a:ext>
            </a:extLst>
          </p:cNvPr>
          <p:cNvPicPr>
            <a:picLocks noChangeAspect="1"/>
          </p:cNvPicPr>
          <p:nvPr/>
        </p:nvPicPr>
        <p:blipFill>
          <a:blip r:embed="rId4"/>
          <a:stretch>
            <a:fillRect/>
          </a:stretch>
        </p:blipFill>
        <p:spPr>
          <a:xfrm>
            <a:off x="4802614" y="3810000"/>
            <a:ext cx="3805971" cy="2650170"/>
          </a:xfrm>
          <a:prstGeom prst="rect">
            <a:avLst/>
          </a:prstGeom>
        </p:spPr>
      </p:pic>
    </p:spTree>
    <p:extLst>
      <p:ext uri="{BB962C8B-B14F-4D97-AF65-F5344CB8AC3E}">
        <p14:creationId xmlns:p14="http://schemas.microsoft.com/office/powerpoint/2010/main" val="1436916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6" name="Picture 5">
            <a:extLst>
              <a:ext uri="{FF2B5EF4-FFF2-40B4-BE49-F238E27FC236}">
                <a16:creationId xmlns:a16="http://schemas.microsoft.com/office/drawing/2014/main" id="{F224A7C8-FA9F-4029-957A-B1BE3DB179F8}"/>
              </a:ext>
            </a:extLst>
          </p:cNvPr>
          <p:cNvPicPr>
            <a:picLocks noChangeAspect="1"/>
          </p:cNvPicPr>
          <p:nvPr/>
        </p:nvPicPr>
        <p:blipFill>
          <a:blip r:embed="rId3"/>
          <a:stretch>
            <a:fillRect/>
          </a:stretch>
        </p:blipFill>
        <p:spPr>
          <a:xfrm>
            <a:off x="113968" y="1091889"/>
            <a:ext cx="9030032" cy="5629586"/>
          </a:xfrm>
          <a:prstGeom prst="rect">
            <a:avLst/>
          </a:prstGeom>
        </p:spPr>
      </p:pic>
    </p:spTree>
    <p:extLst>
      <p:ext uri="{BB962C8B-B14F-4D97-AF65-F5344CB8AC3E}">
        <p14:creationId xmlns:p14="http://schemas.microsoft.com/office/powerpoint/2010/main" val="374409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45</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9" name="Picture 8">
            <a:extLst>
              <a:ext uri="{FF2B5EF4-FFF2-40B4-BE49-F238E27FC236}">
                <a16:creationId xmlns:a16="http://schemas.microsoft.com/office/drawing/2014/main" id="{BCC14CE2-D865-40A2-AE4A-B7A930CFFAF7}"/>
              </a:ext>
            </a:extLst>
          </p:cNvPr>
          <p:cNvPicPr>
            <a:picLocks noChangeAspect="1"/>
          </p:cNvPicPr>
          <p:nvPr/>
        </p:nvPicPr>
        <p:blipFill>
          <a:blip r:embed="rId3"/>
          <a:stretch>
            <a:fillRect/>
          </a:stretch>
        </p:blipFill>
        <p:spPr>
          <a:xfrm>
            <a:off x="177087" y="1043782"/>
            <a:ext cx="8890714" cy="5629586"/>
          </a:xfrm>
          <a:prstGeom prst="rect">
            <a:avLst/>
          </a:prstGeom>
        </p:spPr>
      </p:pic>
    </p:spTree>
    <p:extLst>
      <p:ext uri="{BB962C8B-B14F-4D97-AF65-F5344CB8AC3E}">
        <p14:creationId xmlns:p14="http://schemas.microsoft.com/office/powerpoint/2010/main" val="328031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46</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Title 2">
            <a:extLst>
              <a:ext uri="{FF2B5EF4-FFF2-40B4-BE49-F238E27FC236}">
                <a16:creationId xmlns:a16="http://schemas.microsoft.com/office/drawing/2014/main" id="{91E1DE84-9E7D-4D68-A437-52CE80DCEACD}"/>
              </a:ext>
            </a:extLst>
          </p:cNvPr>
          <p:cNvSpPr txBox="1">
            <a:spLocks/>
          </p:cNvSpPr>
          <p:nvPr/>
        </p:nvSpPr>
        <p:spPr>
          <a:xfrm>
            <a:off x="-26581" y="381000"/>
            <a:ext cx="8457940" cy="868362"/>
          </a:xfrm>
          <a:prstGeom prst="rect">
            <a:avLst/>
          </a:prstGeom>
          <a:noFill/>
          <a:ln>
            <a:noFill/>
          </a:ln>
        </p:spPr>
        <p:txBody>
          <a:bodyPr spcFirstLastPara="1" vert="horz" wrap="square" lIns="91425" tIns="45700" rIns="91425" bIns="45700" rtlCol="0" anchor="ctr" anchorCtr="0">
            <a:normAutofit fontScale="92500"/>
          </a:bodyPr>
          <a:lstStyle>
            <a:lvl1pPr lvl="0" algn="l" defTabSz="914400" rtl="0" eaLnBrk="1" latinLnBrk="0" hangingPunct="1">
              <a:lnSpc>
                <a:spcPct val="90000"/>
              </a:lnSpc>
              <a:spcBef>
                <a:spcPts val="0"/>
              </a:spcBef>
              <a:spcAft>
                <a:spcPts val="0"/>
              </a:spcAft>
              <a:buClr>
                <a:schemeClr val="lt1"/>
              </a:buClr>
              <a:buSzPts val="3300"/>
              <a:buFont typeface="Roboto"/>
              <a:buNone/>
              <a:defRPr sz="4400" kern="12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b="1" dirty="0">
                <a:solidFill>
                  <a:schemeClr val="tx2"/>
                </a:solidFill>
              </a:rPr>
              <a:t>Looking Back –Annual Comprehensive Financial Report</a:t>
            </a:r>
            <a:br>
              <a:rPr lang="en-US" sz="2800" b="1" dirty="0">
                <a:solidFill>
                  <a:schemeClr val="tx2"/>
                </a:solidFill>
              </a:rPr>
            </a:br>
            <a:endParaRPr lang="en-US" sz="2800" b="1" dirty="0">
              <a:solidFill>
                <a:schemeClr val="tx2"/>
              </a:solidFill>
            </a:endParaRPr>
          </a:p>
        </p:txBody>
      </p:sp>
      <p:sp>
        <p:nvSpPr>
          <p:cNvPr id="8" name="Rectangle 7">
            <a:extLst>
              <a:ext uri="{FF2B5EF4-FFF2-40B4-BE49-F238E27FC236}">
                <a16:creationId xmlns:a16="http://schemas.microsoft.com/office/drawing/2014/main" id="{5AE1267D-758C-427C-847F-435E5CDAE645}"/>
              </a:ext>
            </a:extLst>
          </p:cNvPr>
          <p:cNvSpPr/>
          <p:nvPr/>
        </p:nvSpPr>
        <p:spPr>
          <a:xfrm>
            <a:off x="1000755" y="6277304"/>
            <a:ext cx="6925802" cy="523220"/>
          </a:xfrm>
          <a:prstGeom prst="rect">
            <a:avLst/>
          </a:prstGeom>
        </p:spPr>
        <p:txBody>
          <a:bodyPr wrap="square">
            <a:spAutoFit/>
          </a:bodyPr>
          <a:lstStyle/>
          <a:p>
            <a:pPr algn="ctr"/>
            <a:r>
              <a:rPr lang="en-US" sz="2800" dirty="0">
                <a:solidFill>
                  <a:schemeClr val="tx2">
                    <a:lumMod val="75000"/>
                  </a:schemeClr>
                </a:solidFill>
              </a:rPr>
              <a:t>http://www.fultoncountyga.gov/transparency</a:t>
            </a:r>
          </a:p>
        </p:txBody>
      </p:sp>
      <p:pic>
        <p:nvPicPr>
          <p:cNvPr id="10" name="Picture 9">
            <a:extLst>
              <a:ext uri="{FF2B5EF4-FFF2-40B4-BE49-F238E27FC236}">
                <a16:creationId xmlns:a16="http://schemas.microsoft.com/office/drawing/2014/main" id="{8893AA02-7900-4BED-BC77-0928CF6FBCE5}"/>
              </a:ext>
            </a:extLst>
          </p:cNvPr>
          <p:cNvPicPr>
            <a:picLocks noChangeAspect="1"/>
          </p:cNvPicPr>
          <p:nvPr/>
        </p:nvPicPr>
        <p:blipFill>
          <a:blip r:embed="rId3"/>
          <a:stretch>
            <a:fillRect/>
          </a:stretch>
        </p:blipFill>
        <p:spPr>
          <a:xfrm>
            <a:off x="2667001" y="1176706"/>
            <a:ext cx="4191000" cy="5175851"/>
          </a:xfrm>
          <a:prstGeom prst="rect">
            <a:avLst/>
          </a:prstGeom>
        </p:spPr>
      </p:pic>
    </p:spTree>
    <p:extLst>
      <p:ext uri="{BB962C8B-B14F-4D97-AF65-F5344CB8AC3E}">
        <p14:creationId xmlns:p14="http://schemas.microsoft.com/office/powerpoint/2010/main" val="424383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6858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Annual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47</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8" name="Picture 7">
            <a:extLst>
              <a:ext uri="{FF2B5EF4-FFF2-40B4-BE49-F238E27FC236}">
                <a16:creationId xmlns:a16="http://schemas.microsoft.com/office/drawing/2014/main" id="{18835AAA-B825-4DD5-A980-2114A2D08DD1}"/>
              </a:ext>
            </a:extLst>
          </p:cNvPr>
          <p:cNvPicPr>
            <a:picLocks noChangeAspect="1"/>
          </p:cNvPicPr>
          <p:nvPr/>
        </p:nvPicPr>
        <p:blipFill>
          <a:blip r:embed="rId5"/>
          <a:stretch>
            <a:fillRect/>
          </a:stretch>
        </p:blipFill>
        <p:spPr>
          <a:xfrm>
            <a:off x="4343400" y="1258432"/>
            <a:ext cx="4749700" cy="5480640"/>
          </a:xfrm>
          <a:prstGeom prst="rect">
            <a:avLst/>
          </a:prstGeom>
        </p:spPr>
      </p:pic>
    </p:spTree>
    <p:extLst>
      <p:ext uri="{BB962C8B-B14F-4D97-AF65-F5344CB8AC3E}">
        <p14:creationId xmlns:p14="http://schemas.microsoft.com/office/powerpoint/2010/main" val="339161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48</a:t>
            </a:fld>
            <a:endParaRPr lang="en-US" sz="1200" dirty="0">
              <a:solidFill>
                <a:schemeClr val="bg1">
                  <a:lumMod val="50000"/>
                </a:schemeClr>
              </a:solidFill>
            </a:endParaRPr>
          </a:p>
        </p:txBody>
      </p:sp>
      <p:pic>
        <p:nvPicPr>
          <p:cNvPr id="6" name="Picture 5">
            <a:extLst>
              <a:ext uri="{FF2B5EF4-FFF2-40B4-BE49-F238E27FC236}">
                <a16:creationId xmlns:a16="http://schemas.microsoft.com/office/drawing/2014/main" id="{2CADFC55-B6C5-4D08-9DD5-18BD531FE0EB}"/>
              </a:ext>
            </a:extLst>
          </p:cNvPr>
          <p:cNvPicPr>
            <a:picLocks noChangeAspect="1"/>
          </p:cNvPicPr>
          <p:nvPr/>
        </p:nvPicPr>
        <p:blipFill>
          <a:blip r:embed="rId2"/>
          <a:stretch>
            <a:fillRect/>
          </a:stretch>
        </p:blipFill>
        <p:spPr>
          <a:xfrm>
            <a:off x="152366" y="1158874"/>
            <a:ext cx="4393053" cy="5380038"/>
          </a:xfrm>
          <a:prstGeom prst="rect">
            <a:avLst/>
          </a:prstGeom>
        </p:spPr>
      </p:pic>
      <p:pic>
        <p:nvPicPr>
          <p:cNvPr id="9" name="Picture 8">
            <a:extLst>
              <a:ext uri="{FF2B5EF4-FFF2-40B4-BE49-F238E27FC236}">
                <a16:creationId xmlns:a16="http://schemas.microsoft.com/office/drawing/2014/main" id="{B672D458-5038-43E4-98D9-847E181E527B}"/>
              </a:ext>
            </a:extLst>
          </p:cNvPr>
          <p:cNvPicPr>
            <a:picLocks noChangeAspect="1"/>
          </p:cNvPicPr>
          <p:nvPr/>
        </p:nvPicPr>
        <p:blipFill>
          <a:blip r:embed="rId3"/>
          <a:stretch>
            <a:fillRect/>
          </a:stretch>
        </p:blipFill>
        <p:spPr>
          <a:xfrm>
            <a:off x="4690578" y="1212960"/>
            <a:ext cx="4301056" cy="2901840"/>
          </a:xfrm>
          <a:prstGeom prst="rect">
            <a:avLst/>
          </a:prstGeom>
        </p:spPr>
      </p:pic>
      <p:pic>
        <p:nvPicPr>
          <p:cNvPr id="11" name="Picture 10">
            <a:extLst>
              <a:ext uri="{FF2B5EF4-FFF2-40B4-BE49-F238E27FC236}">
                <a16:creationId xmlns:a16="http://schemas.microsoft.com/office/drawing/2014/main" id="{BC3B4A8A-2156-423A-8E01-DB6C6CBA0F12}"/>
              </a:ext>
            </a:extLst>
          </p:cNvPr>
          <p:cNvPicPr>
            <a:picLocks noChangeAspect="1"/>
          </p:cNvPicPr>
          <p:nvPr/>
        </p:nvPicPr>
        <p:blipFill>
          <a:blip r:embed="rId4"/>
          <a:stretch>
            <a:fillRect/>
          </a:stretch>
        </p:blipFill>
        <p:spPr>
          <a:xfrm>
            <a:off x="4876800" y="4267200"/>
            <a:ext cx="4214812" cy="2495549"/>
          </a:xfrm>
          <a:prstGeom prst="rect">
            <a:avLst/>
          </a:prstGeom>
        </p:spPr>
      </p:pic>
    </p:spTree>
    <p:extLst>
      <p:ext uri="{BB962C8B-B14F-4D97-AF65-F5344CB8AC3E}">
        <p14:creationId xmlns:p14="http://schemas.microsoft.com/office/powerpoint/2010/main" val="1434902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49</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7" name="Picture 6">
            <a:extLst>
              <a:ext uri="{FF2B5EF4-FFF2-40B4-BE49-F238E27FC236}">
                <a16:creationId xmlns:a16="http://schemas.microsoft.com/office/drawing/2014/main" id="{A901DDB6-BCAE-4A48-AB35-2A66163814BB}"/>
              </a:ext>
            </a:extLst>
          </p:cNvPr>
          <p:cNvPicPr>
            <a:picLocks noChangeAspect="1"/>
          </p:cNvPicPr>
          <p:nvPr/>
        </p:nvPicPr>
        <p:blipFill rotWithShape="1">
          <a:blip r:embed="rId3"/>
          <a:srcRect l="1121"/>
          <a:stretch/>
        </p:blipFill>
        <p:spPr>
          <a:xfrm>
            <a:off x="228600" y="1272746"/>
            <a:ext cx="4114800" cy="3089468"/>
          </a:xfrm>
          <a:prstGeom prst="rect">
            <a:avLst/>
          </a:prstGeom>
        </p:spPr>
      </p:pic>
      <p:pic>
        <p:nvPicPr>
          <p:cNvPr id="8" name="Picture 7">
            <a:extLst>
              <a:ext uri="{FF2B5EF4-FFF2-40B4-BE49-F238E27FC236}">
                <a16:creationId xmlns:a16="http://schemas.microsoft.com/office/drawing/2014/main" id="{69DB9C13-8CC7-4C6E-B800-343A045E5B0C}"/>
              </a:ext>
            </a:extLst>
          </p:cNvPr>
          <p:cNvPicPr>
            <a:picLocks noChangeAspect="1"/>
          </p:cNvPicPr>
          <p:nvPr/>
        </p:nvPicPr>
        <p:blipFill>
          <a:blip r:embed="rId4"/>
          <a:stretch>
            <a:fillRect/>
          </a:stretch>
        </p:blipFill>
        <p:spPr>
          <a:xfrm>
            <a:off x="4802614" y="3810000"/>
            <a:ext cx="3805971" cy="2650170"/>
          </a:xfrm>
          <a:prstGeom prst="rect">
            <a:avLst/>
          </a:prstGeom>
        </p:spPr>
      </p:pic>
    </p:spTree>
    <p:extLst>
      <p:ext uri="{BB962C8B-B14F-4D97-AF65-F5344CB8AC3E}">
        <p14:creationId xmlns:p14="http://schemas.microsoft.com/office/powerpoint/2010/main" val="403693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762000" y="304800"/>
            <a:ext cx="96774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Finance Department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304800" y="1371600"/>
            <a:ext cx="8382000" cy="53498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Fulton County Finance Department is led by Director Hakeem Oshikoya, CPA, CGFM and Deputy Director Ray Turner, CPA.  The department is composed of different units all of which perform different functions and responsibilities. The current units include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PAYABLE  </a:t>
            </a:r>
          </a:p>
          <a:p>
            <a:pPr marL="742950" marR="0" lvl="1"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Vendor Payments &amp; other financial services  </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ACCOUNTS RECEIVABLE/BUSINESS LICENSE  </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Billing and collection of business license taxes</a:t>
            </a:r>
          </a:p>
          <a:p>
            <a:pPr marL="742950" marR="0" lvl="1" indent="-285750" algn="just"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Establishing a county-wide billing and collection function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ADMINISTRATION</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94372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50</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6" name="Picture 5">
            <a:extLst>
              <a:ext uri="{FF2B5EF4-FFF2-40B4-BE49-F238E27FC236}">
                <a16:creationId xmlns:a16="http://schemas.microsoft.com/office/drawing/2014/main" id="{F224A7C8-FA9F-4029-957A-B1BE3DB179F8}"/>
              </a:ext>
            </a:extLst>
          </p:cNvPr>
          <p:cNvPicPr>
            <a:picLocks noChangeAspect="1"/>
          </p:cNvPicPr>
          <p:nvPr/>
        </p:nvPicPr>
        <p:blipFill>
          <a:blip r:embed="rId3"/>
          <a:stretch>
            <a:fillRect/>
          </a:stretch>
        </p:blipFill>
        <p:spPr>
          <a:xfrm>
            <a:off x="113968" y="1091889"/>
            <a:ext cx="9030032" cy="5629586"/>
          </a:xfrm>
          <a:prstGeom prst="rect">
            <a:avLst/>
          </a:prstGeom>
        </p:spPr>
      </p:pic>
    </p:spTree>
    <p:extLst>
      <p:ext uri="{BB962C8B-B14F-4D97-AF65-F5344CB8AC3E}">
        <p14:creationId xmlns:p14="http://schemas.microsoft.com/office/powerpoint/2010/main" val="1496895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177087" y="196659"/>
            <a:ext cx="8839200" cy="809334"/>
          </a:xfrm>
          <a:prstGeom prst="rect">
            <a:avLst/>
          </a:prstGeom>
          <a:noFill/>
          <a:ln>
            <a:noFill/>
          </a:ln>
        </p:spPr>
        <p:txBody>
          <a:bodyPr spcFirstLastPara="1" wrap="square" lIns="91425" tIns="45700" rIns="91425" bIns="45700" anchor="ctr" anchorCtr="0">
            <a:normAutofit/>
          </a:bodyPr>
          <a:lstStyle/>
          <a:p>
            <a:r>
              <a:rPr lang="en-US" sz="2800" b="1" dirty="0">
                <a:solidFill>
                  <a:schemeClr val="tx2"/>
                </a:solidFill>
              </a:rPr>
              <a:t>Current - Budget vs. Actual</a:t>
            </a:r>
            <a:endParaRPr lang="en-US"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51</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9" name="Picture 8">
            <a:extLst>
              <a:ext uri="{FF2B5EF4-FFF2-40B4-BE49-F238E27FC236}">
                <a16:creationId xmlns:a16="http://schemas.microsoft.com/office/drawing/2014/main" id="{BCC14CE2-D865-40A2-AE4A-B7A930CFFAF7}"/>
              </a:ext>
            </a:extLst>
          </p:cNvPr>
          <p:cNvPicPr>
            <a:picLocks noChangeAspect="1"/>
          </p:cNvPicPr>
          <p:nvPr/>
        </p:nvPicPr>
        <p:blipFill>
          <a:blip r:embed="rId3"/>
          <a:stretch>
            <a:fillRect/>
          </a:stretch>
        </p:blipFill>
        <p:spPr>
          <a:xfrm>
            <a:off x="177087" y="1043782"/>
            <a:ext cx="8890714" cy="5629586"/>
          </a:xfrm>
          <a:prstGeom prst="rect">
            <a:avLst/>
          </a:prstGeom>
        </p:spPr>
      </p:pic>
    </p:spTree>
    <p:extLst>
      <p:ext uri="{BB962C8B-B14F-4D97-AF65-F5344CB8AC3E}">
        <p14:creationId xmlns:p14="http://schemas.microsoft.com/office/powerpoint/2010/main" val="3089336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10" name="Rectangle 9"/>
          <p:cNvSpPr/>
          <p:nvPr/>
        </p:nvSpPr>
        <p:spPr>
          <a:xfrm>
            <a:off x="329594" y="2479827"/>
            <a:ext cx="8514522" cy="1569660"/>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Where Can I Find This Information?</a:t>
            </a:r>
            <a:endParaRPr lang="en-US" sz="8800" b="1" dirty="0">
              <a:solidFill>
                <a:schemeClr val="tx2">
                  <a:lumMod val="75000"/>
                </a:schemeClr>
              </a:solidFill>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52</a:t>
            </a:fld>
            <a:endParaRPr lang="en-US" sz="1200" dirty="0">
              <a:solidFill>
                <a:schemeClr val="bg1">
                  <a:lumMod val="50000"/>
                </a:schemeClr>
              </a:solidFill>
            </a:endParaRPr>
          </a:p>
        </p:txBody>
      </p:sp>
    </p:spTree>
    <p:extLst>
      <p:ext uri="{BB962C8B-B14F-4D97-AF65-F5344CB8AC3E}">
        <p14:creationId xmlns:p14="http://schemas.microsoft.com/office/powerpoint/2010/main" val="4031247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Looking Ahead – 2023 Budget Book</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53</a:t>
            </a:fld>
            <a:endParaRPr lang="en-US" sz="1200" dirty="0">
              <a:solidFill>
                <a:schemeClr val="bg1">
                  <a:lumMod val="50000"/>
                </a:schemeClr>
              </a:solidFill>
            </a:endParaRPr>
          </a:p>
        </p:txBody>
      </p:sp>
      <p:pic>
        <p:nvPicPr>
          <p:cNvPr id="4" name="Picture 3">
            <a:extLst>
              <a:ext uri="{FF2B5EF4-FFF2-40B4-BE49-F238E27FC236}">
                <a16:creationId xmlns:a16="http://schemas.microsoft.com/office/drawing/2014/main" id="{E5B97028-4D96-45DD-806E-3D1F8B84C364}"/>
              </a:ext>
            </a:extLst>
          </p:cNvPr>
          <p:cNvPicPr>
            <a:picLocks noChangeAspect="1"/>
          </p:cNvPicPr>
          <p:nvPr/>
        </p:nvPicPr>
        <p:blipFill>
          <a:blip r:embed="rId2"/>
          <a:stretch>
            <a:fillRect/>
          </a:stretch>
        </p:blipFill>
        <p:spPr>
          <a:xfrm>
            <a:off x="228600" y="1158025"/>
            <a:ext cx="3706270" cy="4071310"/>
          </a:xfrm>
          <a:prstGeom prst="rect">
            <a:avLst/>
          </a:prstGeom>
        </p:spPr>
      </p:pic>
      <p:pic>
        <p:nvPicPr>
          <p:cNvPr id="9" name="Picture 8">
            <a:extLst>
              <a:ext uri="{FF2B5EF4-FFF2-40B4-BE49-F238E27FC236}">
                <a16:creationId xmlns:a16="http://schemas.microsoft.com/office/drawing/2014/main" id="{A6EECBEB-B4E4-4CE5-80C4-609B36339832}"/>
              </a:ext>
            </a:extLst>
          </p:cNvPr>
          <p:cNvPicPr>
            <a:picLocks noChangeAspect="1"/>
          </p:cNvPicPr>
          <p:nvPr/>
        </p:nvPicPr>
        <p:blipFill>
          <a:blip r:embed="rId3"/>
          <a:stretch>
            <a:fillRect/>
          </a:stretch>
        </p:blipFill>
        <p:spPr>
          <a:xfrm>
            <a:off x="2743200" y="3245552"/>
            <a:ext cx="2835366" cy="3444025"/>
          </a:xfrm>
          <a:prstGeom prst="rect">
            <a:avLst/>
          </a:prstGeom>
        </p:spPr>
      </p:pic>
      <p:pic>
        <p:nvPicPr>
          <p:cNvPr id="10" name="Picture 9">
            <a:extLst>
              <a:ext uri="{FF2B5EF4-FFF2-40B4-BE49-F238E27FC236}">
                <a16:creationId xmlns:a16="http://schemas.microsoft.com/office/drawing/2014/main" id="{67062E2A-CDD5-4778-BA41-B3B89D36B6BB}"/>
              </a:ext>
            </a:extLst>
          </p:cNvPr>
          <p:cNvPicPr>
            <a:picLocks noChangeAspect="1"/>
          </p:cNvPicPr>
          <p:nvPr/>
        </p:nvPicPr>
        <p:blipFill>
          <a:blip r:embed="rId4"/>
          <a:stretch>
            <a:fillRect/>
          </a:stretch>
        </p:blipFill>
        <p:spPr>
          <a:xfrm>
            <a:off x="5209132" y="1295400"/>
            <a:ext cx="3662405" cy="4716463"/>
          </a:xfrm>
          <a:prstGeom prst="rect">
            <a:avLst/>
          </a:prstGeom>
        </p:spPr>
      </p:pic>
    </p:spTree>
    <p:extLst>
      <p:ext uri="{BB962C8B-B14F-4D97-AF65-F5344CB8AC3E}">
        <p14:creationId xmlns:p14="http://schemas.microsoft.com/office/powerpoint/2010/main" val="1572034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Title 2">
            <a:extLst>
              <a:ext uri="{FF2B5EF4-FFF2-40B4-BE49-F238E27FC236}">
                <a16:creationId xmlns:a16="http://schemas.microsoft.com/office/drawing/2014/main" id="{91E1DE84-9E7D-4D68-A437-52CE80DCEACD}"/>
              </a:ext>
            </a:extLst>
          </p:cNvPr>
          <p:cNvSpPr txBox="1">
            <a:spLocks/>
          </p:cNvSpPr>
          <p:nvPr/>
        </p:nvSpPr>
        <p:spPr>
          <a:xfrm>
            <a:off x="-26581" y="381000"/>
            <a:ext cx="8457940" cy="868362"/>
          </a:xfrm>
          <a:prstGeom prst="rect">
            <a:avLst/>
          </a:prstGeom>
          <a:noFill/>
          <a:ln>
            <a:noFill/>
          </a:ln>
        </p:spPr>
        <p:txBody>
          <a:bodyPr spcFirstLastPara="1" vert="horz" wrap="square" lIns="91425" tIns="45700" rIns="91425" bIns="45700" rtlCol="0" anchor="ctr" anchorCtr="0">
            <a:normAutofit fontScale="92500"/>
          </a:bodyPr>
          <a:lstStyle>
            <a:lvl1pPr lvl="0" algn="l" defTabSz="914400" rtl="0" eaLnBrk="1" latinLnBrk="0" hangingPunct="1">
              <a:lnSpc>
                <a:spcPct val="90000"/>
              </a:lnSpc>
              <a:spcBef>
                <a:spcPts val="0"/>
              </a:spcBef>
              <a:spcAft>
                <a:spcPts val="0"/>
              </a:spcAft>
              <a:buClr>
                <a:schemeClr val="lt1"/>
              </a:buClr>
              <a:buSzPts val="3300"/>
              <a:buFont typeface="Roboto"/>
              <a:buNone/>
              <a:defRPr sz="4400" kern="12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b="1" dirty="0">
                <a:solidFill>
                  <a:schemeClr val="tx2"/>
                </a:solidFill>
              </a:rPr>
              <a:t>Looking Back –Annual Comprehensive Financial Report</a:t>
            </a:r>
            <a:br>
              <a:rPr lang="en-US" sz="2800" b="1" dirty="0">
                <a:solidFill>
                  <a:schemeClr val="tx2"/>
                </a:solidFill>
              </a:rPr>
            </a:br>
            <a:endParaRPr lang="en-US" sz="2800" b="1" dirty="0">
              <a:solidFill>
                <a:schemeClr val="tx2"/>
              </a:solidFill>
            </a:endParaRPr>
          </a:p>
        </p:txBody>
      </p:sp>
      <p:sp>
        <p:nvSpPr>
          <p:cNvPr id="8" name="Rectangle 7">
            <a:extLst>
              <a:ext uri="{FF2B5EF4-FFF2-40B4-BE49-F238E27FC236}">
                <a16:creationId xmlns:a16="http://schemas.microsoft.com/office/drawing/2014/main" id="{5AE1267D-758C-427C-847F-435E5CDAE645}"/>
              </a:ext>
            </a:extLst>
          </p:cNvPr>
          <p:cNvSpPr/>
          <p:nvPr/>
        </p:nvSpPr>
        <p:spPr>
          <a:xfrm>
            <a:off x="1000755" y="6277304"/>
            <a:ext cx="6925802" cy="523220"/>
          </a:xfrm>
          <a:prstGeom prst="rect">
            <a:avLst/>
          </a:prstGeom>
        </p:spPr>
        <p:txBody>
          <a:bodyPr wrap="square">
            <a:spAutoFit/>
          </a:bodyPr>
          <a:lstStyle/>
          <a:p>
            <a:pPr algn="ctr"/>
            <a:r>
              <a:rPr lang="en-US" sz="2800" dirty="0">
                <a:solidFill>
                  <a:schemeClr val="tx2">
                    <a:lumMod val="75000"/>
                  </a:schemeClr>
                </a:solidFill>
              </a:rPr>
              <a:t>http://www.fultoncountyga.gov/transparency</a:t>
            </a:r>
          </a:p>
        </p:txBody>
      </p:sp>
      <p:pic>
        <p:nvPicPr>
          <p:cNvPr id="10" name="Picture 9">
            <a:extLst>
              <a:ext uri="{FF2B5EF4-FFF2-40B4-BE49-F238E27FC236}">
                <a16:creationId xmlns:a16="http://schemas.microsoft.com/office/drawing/2014/main" id="{8893AA02-7900-4BED-BC77-0928CF6FBCE5}"/>
              </a:ext>
            </a:extLst>
          </p:cNvPr>
          <p:cNvPicPr>
            <a:picLocks noChangeAspect="1"/>
          </p:cNvPicPr>
          <p:nvPr/>
        </p:nvPicPr>
        <p:blipFill>
          <a:blip r:embed="rId3"/>
          <a:stretch>
            <a:fillRect/>
          </a:stretch>
        </p:blipFill>
        <p:spPr>
          <a:xfrm>
            <a:off x="2667001" y="1176706"/>
            <a:ext cx="4191000" cy="5175851"/>
          </a:xfrm>
          <a:prstGeom prst="rect">
            <a:avLst/>
          </a:prstGeom>
        </p:spPr>
      </p:pic>
    </p:spTree>
    <p:extLst>
      <p:ext uri="{BB962C8B-B14F-4D97-AF65-F5344CB8AC3E}">
        <p14:creationId xmlns:p14="http://schemas.microsoft.com/office/powerpoint/2010/main" val="2555394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10" name="Rectangle 9"/>
          <p:cNvSpPr/>
          <p:nvPr/>
        </p:nvSpPr>
        <p:spPr>
          <a:xfrm>
            <a:off x="329594" y="2479827"/>
            <a:ext cx="8514522" cy="1569660"/>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Where Can I Find This Information?</a:t>
            </a:r>
            <a:endParaRPr lang="en-US" sz="8800" b="1" dirty="0">
              <a:solidFill>
                <a:schemeClr val="tx2">
                  <a:lumMod val="75000"/>
                </a:schemeClr>
              </a:solidFill>
              <a:latin typeface="Arial Narrow" pitchFamily="34" charset="0"/>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55</a:t>
            </a:fld>
            <a:endParaRPr lang="en-US" sz="1200" dirty="0">
              <a:solidFill>
                <a:schemeClr val="bg1">
                  <a:lumMod val="50000"/>
                </a:schemeClr>
              </a:solidFill>
            </a:endParaRPr>
          </a:p>
        </p:txBody>
      </p:sp>
    </p:spTree>
    <p:extLst>
      <p:ext uri="{BB962C8B-B14F-4D97-AF65-F5344CB8AC3E}">
        <p14:creationId xmlns:p14="http://schemas.microsoft.com/office/powerpoint/2010/main" val="1230256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56</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8" name="Picture 7">
            <a:extLst>
              <a:ext uri="{FF2B5EF4-FFF2-40B4-BE49-F238E27FC236}">
                <a16:creationId xmlns:a16="http://schemas.microsoft.com/office/drawing/2014/main" id="{18835AAA-B825-4DD5-A980-2114A2D08DD1}"/>
              </a:ext>
            </a:extLst>
          </p:cNvPr>
          <p:cNvPicPr>
            <a:picLocks noChangeAspect="1"/>
          </p:cNvPicPr>
          <p:nvPr/>
        </p:nvPicPr>
        <p:blipFill>
          <a:blip r:embed="rId5"/>
          <a:stretch>
            <a:fillRect/>
          </a:stretch>
        </p:blipFill>
        <p:spPr>
          <a:xfrm>
            <a:off x="4343400" y="1258432"/>
            <a:ext cx="4749700" cy="5480640"/>
          </a:xfrm>
          <a:prstGeom prst="rect">
            <a:avLst/>
          </a:prstGeom>
        </p:spPr>
      </p:pic>
    </p:spTree>
    <p:extLst>
      <p:ext uri="{BB962C8B-B14F-4D97-AF65-F5344CB8AC3E}">
        <p14:creationId xmlns:p14="http://schemas.microsoft.com/office/powerpoint/2010/main" val="673702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57</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5" name="Picture 4">
            <a:extLst>
              <a:ext uri="{FF2B5EF4-FFF2-40B4-BE49-F238E27FC236}">
                <a16:creationId xmlns:a16="http://schemas.microsoft.com/office/drawing/2014/main" id="{21CD4A03-37D1-4146-A15D-20CCAAF321C1}"/>
              </a:ext>
            </a:extLst>
          </p:cNvPr>
          <p:cNvPicPr>
            <a:picLocks noChangeAspect="1"/>
          </p:cNvPicPr>
          <p:nvPr/>
        </p:nvPicPr>
        <p:blipFill>
          <a:blip r:embed="rId5"/>
          <a:stretch>
            <a:fillRect/>
          </a:stretch>
        </p:blipFill>
        <p:spPr>
          <a:xfrm>
            <a:off x="4419600" y="1218238"/>
            <a:ext cx="4572000" cy="5639762"/>
          </a:xfrm>
          <a:prstGeom prst="rect">
            <a:avLst/>
          </a:prstGeom>
        </p:spPr>
      </p:pic>
    </p:spTree>
    <p:extLst>
      <p:ext uri="{BB962C8B-B14F-4D97-AF65-F5344CB8AC3E}">
        <p14:creationId xmlns:p14="http://schemas.microsoft.com/office/powerpoint/2010/main" val="3801703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58</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4" name="Picture 3">
            <a:extLst>
              <a:ext uri="{FF2B5EF4-FFF2-40B4-BE49-F238E27FC236}">
                <a16:creationId xmlns:a16="http://schemas.microsoft.com/office/drawing/2014/main" id="{522921C6-EEB6-455A-BE8C-8200690B2109}"/>
              </a:ext>
            </a:extLst>
          </p:cNvPr>
          <p:cNvPicPr>
            <a:picLocks noChangeAspect="1"/>
          </p:cNvPicPr>
          <p:nvPr/>
        </p:nvPicPr>
        <p:blipFill>
          <a:blip r:embed="rId5"/>
          <a:stretch>
            <a:fillRect/>
          </a:stretch>
        </p:blipFill>
        <p:spPr>
          <a:xfrm>
            <a:off x="4419600" y="1258432"/>
            <a:ext cx="4724400" cy="5463045"/>
          </a:xfrm>
          <a:prstGeom prst="rect">
            <a:avLst/>
          </a:prstGeom>
        </p:spPr>
      </p:pic>
    </p:spTree>
    <p:extLst>
      <p:ext uri="{BB962C8B-B14F-4D97-AF65-F5344CB8AC3E}">
        <p14:creationId xmlns:p14="http://schemas.microsoft.com/office/powerpoint/2010/main" val="4148955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59</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8" name="Picture 7">
            <a:extLst>
              <a:ext uri="{FF2B5EF4-FFF2-40B4-BE49-F238E27FC236}">
                <a16:creationId xmlns:a16="http://schemas.microsoft.com/office/drawing/2014/main" id="{18835AAA-B825-4DD5-A980-2114A2D08DD1}"/>
              </a:ext>
            </a:extLst>
          </p:cNvPr>
          <p:cNvPicPr>
            <a:picLocks noChangeAspect="1"/>
          </p:cNvPicPr>
          <p:nvPr/>
        </p:nvPicPr>
        <p:blipFill>
          <a:blip r:embed="rId5"/>
          <a:stretch>
            <a:fillRect/>
          </a:stretch>
        </p:blipFill>
        <p:spPr>
          <a:xfrm>
            <a:off x="4343400" y="1258432"/>
            <a:ext cx="4749700" cy="5480640"/>
          </a:xfrm>
          <a:prstGeom prst="rect">
            <a:avLst/>
          </a:prstGeom>
        </p:spPr>
      </p:pic>
    </p:spTree>
    <p:extLst>
      <p:ext uri="{BB962C8B-B14F-4D97-AF65-F5344CB8AC3E}">
        <p14:creationId xmlns:p14="http://schemas.microsoft.com/office/powerpoint/2010/main" val="241166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762000" y="304800"/>
            <a:ext cx="96774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Finance Department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6</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304800" y="1371600"/>
            <a:ext cx="7848600" cy="53498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altLang="en-US" sz="2000" b="1" dirty="0">
                <a:solidFill>
                  <a:srgbClr val="002060"/>
                </a:solidFill>
                <a:latin typeface="Arial" panose="020B0604020202020204" pitchFamily="34" charset="0"/>
                <a:cs typeface="Arial" panose="020B0604020202020204" pitchFamily="34" charset="0"/>
              </a:rPr>
              <a:t>BUDGET </a:t>
            </a:r>
          </a:p>
          <a:p>
            <a:pPr lvl="1" algn="just"/>
            <a:r>
              <a:rPr lang="en-US" altLang="en-US" sz="2000" dirty="0">
                <a:solidFill>
                  <a:srgbClr val="002060"/>
                </a:solidFill>
                <a:latin typeface="Arial" panose="020B0604020202020204" pitchFamily="34" charset="0"/>
                <a:cs typeface="Arial" panose="020B0604020202020204" pitchFamily="34" charset="0"/>
              </a:rPr>
              <a:t>Development of the County’s budget. </a:t>
            </a:r>
          </a:p>
          <a:p>
            <a:pPr lvl="1" algn="just"/>
            <a:r>
              <a:rPr lang="en-US" altLang="en-US" sz="2000" dirty="0">
                <a:solidFill>
                  <a:srgbClr val="002060"/>
                </a:solidFill>
                <a:latin typeface="Arial" panose="020B0604020202020204" pitchFamily="34" charset="0"/>
                <a:cs typeface="Arial" panose="020B0604020202020204" pitchFamily="34" charset="0"/>
              </a:rPr>
              <a:t>Responsible for monitoring the budget and controlling the budget </a:t>
            </a:r>
          </a:p>
          <a:p>
            <a:pPr>
              <a:defRPr/>
            </a:pPr>
            <a:endParaRPr lang="en-US" altLang="en-US" sz="2000" dirty="0">
              <a:solidFill>
                <a:srgbClr val="002060"/>
              </a:solidFill>
              <a:latin typeface="Arial" panose="020B0604020202020204" pitchFamily="34" charset="0"/>
              <a:cs typeface="Arial" panose="020B0604020202020204" pitchFamily="34" charset="0"/>
            </a:endParaRPr>
          </a:p>
          <a:p>
            <a:pPr>
              <a:defRPr/>
            </a:pPr>
            <a:r>
              <a:rPr lang="en-US" altLang="en-US" sz="2000" b="1" dirty="0">
                <a:solidFill>
                  <a:srgbClr val="002060"/>
                </a:solidFill>
                <a:latin typeface="Arial" panose="020B0604020202020204" pitchFamily="34" charset="0"/>
                <a:cs typeface="Arial" panose="020B0604020202020204" pitchFamily="34" charset="0"/>
              </a:rPr>
              <a:t>GENERAL ACCOUNTING</a:t>
            </a:r>
          </a:p>
          <a:p>
            <a:pPr lvl="1" algn="just">
              <a:lnSpc>
                <a:spcPct val="80000"/>
              </a:lnSpc>
              <a:defRPr/>
            </a:pPr>
            <a:r>
              <a:rPr lang="en-US" altLang="en-US" sz="2000" dirty="0">
                <a:solidFill>
                  <a:srgbClr val="002060"/>
                </a:solidFill>
                <a:latin typeface="Arial" panose="020B0604020202020204" pitchFamily="34" charset="0"/>
                <a:cs typeface="Arial" panose="020B0604020202020204" pitchFamily="34" charset="0"/>
              </a:rPr>
              <a:t>Responsible for making sure all financial transactions are recorded properly and in a timely manner.</a:t>
            </a:r>
          </a:p>
          <a:p>
            <a:pPr lvl="1" algn="just">
              <a:lnSpc>
                <a:spcPct val="80000"/>
              </a:lnSpc>
              <a:defRPr/>
            </a:pPr>
            <a:endParaRPr lang="en-US" altLang="en-US" sz="2000" dirty="0">
              <a:solidFill>
                <a:srgbClr val="002060"/>
              </a:solidFill>
              <a:latin typeface="Arial" panose="020B0604020202020204" pitchFamily="34" charset="0"/>
              <a:cs typeface="Arial" panose="020B0604020202020204" pitchFamily="34" charset="0"/>
            </a:endParaRPr>
          </a:p>
          <a:p>
            <a:pPr lvl="1" algn="just">
              <a:lnSpc>
                <a:spcPct val="80000"/>
              </a:lnSpc>
              <a:defRPr/>
            </a:pPr>
            <a:r>
              <a:rPr lang="en-US" altLang="en-US" sz="2000" dirty="0">
                <a:solidFill>
                  <a:srgbClr val="002060"/>
                </a:solidFill>
                <a:latin typeface="Arial" panose="020B0604020202020204" pitchFamily="34" charset="0"/>
                <a:cs typeface="Arial" panose="020B0604020202020204" pitchFamily="34" charset="0"/>
              </a:rPr>
              <a:t>Bank reconciliations, financial reporting, fixed assets, etc.</a:t>
            </a:r>
          </a:p>
          <a:p>
            <a:pPr>
              <a:defRPr/>
            </a:pPr>
            <a:endParaRPr lang="en-US" altLang="en-US" sz="2000" dirty="0">
              <a:solidFill>
                <a:srgbClr val="002060"/>
              </a:solidFill>
              <a:latin typeface="Arial" panose="020B0604020202020204" pitchFamily="34" charset="0"/>
              <a:cs typeface="Arial" panose="020B0604020202020204" pitchFamily="34" charset="0"/>
            </a:endParaRPr>
          </a:p>
          <a:p>
            <a:pPr>
              <a:defRPr/>
            </a:pPr>
            <a:r>
              <a:rPr lang="en-US" altLang="en-US" sz="2000" b="1" dirty="0">
                <a:solidFill>
                  <a:srgbClr val="002060"/>
                </a:solidFill>
                <a:latin typeface="Arial" panose="020B0604020202020204" pitchFamily="34" charset="0"/>
                <a:cs typeface="Arial" panose="020B0604020202020204" pitchFamily="34" charset="0"/>
              </a:rPr>
              <a:t>GRANTS ADMNISTRATION</a:t>
            </a:r>
          </a:p>
          <a:p>
            <a:pPr lvl="1" algn="just">
              <a:lnSpc>
                <a:spcPct val="80000"/>
              </a:lnSpc>
              <a:defRPr/>
            </a:pPr>
            <a:r>
              <a:rPr lang="en-US" altLang="en-US" sz="2000" dirty="0">
                <a:solidFill>
                  <a:srgbClr val="002060"/>
                </a:solidFill>
                <a:latin typeface="Arial" panose="020B0604020202020204" pitchFamily="34" charset="0"/>
                <a:cs typeface="Arial" panose="020B0604020202020204" pitchFamily="34" charset="0"/>
              </a:rPr>
              <a:t>Responsible for ensuring the County’s financial processes related to federal, state and local grants comply with regulatory and compliance standards.</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03352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 – </a:t>
            </a:r>
            <a:r>
              <a:rPr lang="en-US" sz="2800" b="1" dirty="0" err="1">
                <a:solidFill>
                  <a:schemeClr val="tx2"/>
                </a:solidFill>
              </a:rPr>
              <a:t>Socrata</a:t>
            </a:r>
            <a:r>
              <a:rPr lang="en-US" sz="2800" b="1" dirty="0">
                <a:solidFill>
                  <a:schemeClr val="tx2"/>
                </a:solidFill>
              </a:rPr>
              <a:t> – Open Checkbook</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60</a:t>
            </a:fld>
            <a:endParaRPr lang="en-US" sz="1200" dirty="0">
              <a:solidFill>
                <a:schemeClr val="bg1">
                  <a:lumMod val="50000"/>
                </a:schemeClr>
              </a:solidFill>
            </a:endParaRPr>
          </a:p>
        </p:txBody>
      </p:sp>
      <p:pic>
        <p:nvPicPr>
          <p:cNvPr id="6" name="Picture 5">
            <a:extLst>
              <a:ext uri="{FF2B5EF4-FFF2-40B4-BE49-F238E27FC236}">
                <a16:creationId xmlns:a16="http://schemas.microsoft.com/office/drawing/2014/main" id="{B190F7A5-DAFF-4DE6-AF5E-44BAF7874253}"/>
              </a:ext>
            </a:extLst>
          </p:cNvPr>
          <p:cNvPicPr>
            <a:picLocks noChangeAspect="1"/>
          </p:cNvPicPr>
          <p:nvPr/>
        </p:nvPicPr>
        <p:blipFill>
          <a:blip r:embed="rId2"/>
          <a:stretch>
            <a:fillRect/>
          </a:stretch>
        </p:blipFill>
        <p:spPr>
          <a:xfrm>
            <a:off x="228600" y="1178776"/>
            <a:ext cx="8610600" cy="5450624"/>
          </a:xfrm>
          <a:prstGeom prst="rect">
            <a:avLst/>
          </a:prstGeom>
        </p:spPr>
      </p:pic>
    </p:spTree>
    <p:extLst>
      <p:ext uri="{BB962C8B-B14F-4D97-AF65-F5344CB8AC3E}">
        <p14:creationId xmlns:p14="http://schemas.microsoft.com/office/powerpoint/2010/main" val="1525676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61</a:t>
            </a:fld>
            <a:endParaRPr lang="en-US" sz="1200" dirty="0">
              <a:solidFill>
                <a:schemeClr val="bg1">
                  <a:lumMod val="50000"/>
                </a:schemeClr>
              </a:solidFill>
            </a:endParaRPr>
          </a:p>
        </p:txBody>
      </p:sp>
      <p:pic>
        <p:nvPicPr>
          <p:cNvPr id="8" name="Picture 7">
            <a:extLst>
              <a:ext uri="{FF2B5EF4-FFF2-40B4-BE49-F238E27FC236}">
                <a16:creationId xmlns:a16="http://schemas.microsoft.com/office/drawing/2014/main" id="{1B958D89-0042-42D8-8C9B-7416FBDB5502}"/>
              </a:ext>
            </a:extLst>
          </p:cNvPr>
          <p:cNvPicPr>
            <a:picLocks noChangeAspect="1"/>
          </p:cNvPicPr>
          <p:nvPr/>
        </p:nvPicPr>
        <p:blipFill>
          <a:blip r:embed="rId2"/>
          <a:stretch>
            <a:fillRect/>
          </a:stretch>
        </p:blipFill>
        <p:spPr>
          <a:xfrm>
            <a:off x="1371600" y="1486776"/>
            <a:ext cx="6643687" cy="5234699"/>
          </a:xfrm>
          <a:prstGeom prst="rect">
            <a:avLst/>
          </a:prstGeom>
        </p:spPr>
      </p:pic>
      <p:pic>
        <p:nvPicPr>
          <p:cNvPr id="10" name="Picture 9">
            <a:extLst>
              <a:ext uri="{FF2B5EF4-FFF2-40B4-BE49-F238E27FC236}">
                <a16:creationId xmlns:a16="http://schemas.microsoft.com/office/drawing/2014/main" id="{D0E851F5-D50F-4F28-AB63-87D4949FFF37}"/>
              </a:ext>
            </a:extLst>
          </p:cNvPr>
          <p:cNvPicPr>
            <a:picLocks noChangeAspect="1"/>
          </p:cNvPicPr>
          <p:nvPr/>
        </p:nvPicPr>
        <p:blipFill>
          <a:blip r:embed="rId3"/>
          <a:stretch>
            <a:fillRect/>
          </a:stretch>
        </p:blipFill>
        <p:spPr>
          <a:xfrm>
            <a:off x="121443" y="228600"/>
            <a:ext cx="9144000" cy="1082641"/>
          </a:xfrm>
          <a:prstGeom prst="rect">
            <a:avLst/>
          </a:prstGeom>
        </p:spPr>
      </p:pic>
    </p:spTree>
    <p:extLst>
      <p:ext uri="{BB962C8B-B14F-4D97-AF65-F5344CB8AC3E}">
        <p14:creationId xmlns:p14="http://schemas.microsoft.com/office/powerpoint/2010/main" val="1525676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229340" cy="868362"/>
          </a:xfrm>
        </p:spPr>
        <p:txBody>
          <a:bodyPr/>
          <a:lstStyle/>
          <a:p>
            <a:pPr algn="l"/>
            <a:r>
              <a:rPr lang="en-US" sz="2800" b="1" dirty="0">
                <a:solidFill>
                  <a:schemeClr val="tx2"/>
                </a:solidFill>
              </a:rPr>
              <a:t>Engaged Citizens</a:t>
            </a:r>
            <a:br>
              <a:rPr lang="en-US" sz="2800" b="1" dirty="0">
                <a:solidFill>
                  <a:schemeClr val="tx2"/>
                </a:solidFill>
              </a:rPr>
            </a:br>
            <a:endParaRPr lang="en-US" sz="2800" b="1" dirty="0">
              <a:solidFill>
                <a:schemeClr val="tx2"/>
              </a:solidFill>
            </a:endParaRPr>
          </a:p>
        </p:txBody>
      </p:sp>
      <p:sp>
        <p:nvSpPr>
          <p:cNvPr id="5" name="Slide Number Placeholder 4"/>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                                </a:t>
            </a:r>
            <a:fld id="{ACFF73E7-AB1B-488B-A393-DC7A3E591439}" type="slidenum">
              <a:rPr lang="en-US" sz="1200" smtClean="0">
                <a:solidFill>
                  <a:schemeClr val="bg1">
                    <a:lumMod val="50000"/>
                  </a:schemeClr>
                </a:solidFill>
              </a:rPr>
              <a:pPr algn="just"/>
              <a:t>62</a:t>
            </a:fld>
            <a:endParaRPr lang="en-US" sz="1200" dirty="0">
              <a:solidFill>
                <a:schemeClr val="bg1">
                  <a:lumMod val="50000"/>
                </a:schemeClr>
              </a:solidFill>
            </a:endParaRPr>
          </a:p>
        </p:txBody>
      </p:sp>
      <p:pic>
        <p:nvPicPr>
          <p:cNvPr id="6" name="Picture 5">
            <a:extLst>
              <a:ext uri="{FF2B5EF4-FFF2-40B4-BE49-F238E27FC236}">
                <a16:creationId xmlns:a16="http://schemas.microsoft.com/office/drawing/2014/main" id="{71F46487-63C3-43AA-BBA9-9EEC6A1B0581}"/>
              </a:ext>
            </a:extLst>
          </p:cNvPr>
          <p:cNvPicPr>
            <a:picLocks noChangeAspect="1"/>
          </p:cNvPicPr>
          <p:nvPr/>
        </p:nvPicPr>
        <p:blipFill>
          <a:blip r:embed="rId2"/>
          <a:stretch>
            <a:fillRect/>
          </a:stretch>
        </p:blipFill>
        <p:spPr>
          <a:xfrm>
            <a:off x="0" y="990600"/>
            <a:ext cx="9144000" cy="5730875"/>
          </a:xfrm>
          <a:prstGeom prst="rect">
            <a:avLst/>
          </a:prstGeom>
        </p:spPr>
      </p:pic>
    </p:spTree>
    <p:extLst>
      <p:ext uri="{BB962C8B-B14F-4D97-AF65-F5344CB8AC3E}">
        <p14:creationId xmlns:p14="http://schemas.microsoft.com/office/powerpoint/2010/main" val="2416166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63</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6" name="Picture 5">
            <a:extLst>
              <a:ext uri="{FF2B5EF4-FFF2-40B4-BE49-F238E27FC236}">
                <a16:creationId xmlns:a16="http://schemas.microsoft.com/office/drawing/2014/main" id="{B2E4B84C-4A4A-45FA-91DE-15E639D64873}"/>
              </a:ext>
            </a:extLst>
          </p:cNvPr>
          <p:cNvPicPr>
            <a:picLocks noChangeAspect="1"/>
          </p:cNvPicPr>
          <p:nvPr/>
        </p:nvPicPr>
        <p:blipFill rotWithShape="1">
          <a:blip r:embed="rId4"/>
          <a:srcRect l="27501" r="9999"/>
          <a:stretch/>
        </p:blipFill>
        <p:spPr>
          <a:xfrm>
            <a:off x="4119" y="1258432"/>
            <a:ext cx="4415481" cy="5370968"/>
          </a:xfrm>
          <a:prstGeom prst="rect">
            <a:avLst/>
          </a:prstGeom>
        </p:spPr>
      </p:pic>
      <p:pic>
        <p:nvPicPr>
          <p:cNvPr id="8" name="Picture 7">
            <a:extLst>
              <a:ext uri="{FF2B5EF4-FFF2-40B4-BE49-F238E27FC236}">
                <a16:creationId xmlns:a16="http://schemas.microsoft.com/office/drawing/2014/main" id="{18835AAA-B825-4DD5-A980-2114A2D08DD1}"/>
              </a:ext>
            </a:extLst>
          </p:cNvPr>
          <p:cNvPicPr>
            <a:picLocks noChangeAspect="1"/>
          </p:cNvPicPr>
          <p:nvPr/>
        </p:nvPicPr>
        <p:blipFill>
          <a:blip r:embed="rId5"/>
          <a:stretch>
            <a:fillRect/>
          </a:stretch>
        </p:blipFill>
        <p:spPr>
          <a:xfrm>
            <a:off x="4343400" y="1258432"/>
            <a:ext cx="4749700" cy="5480640"/>
          </a:xfrm>
          <a:prstGeom prst="rect">
            <a:avLst/>
          </a:prstGeom>
        </p:spPr>
      </p:pic>
    </p:spTree>
    <p:extLst>
      <p:ext uri="{BB962C8B-B14F-4D97-AF65-F5344CB8AC3E}">
        <p14:creationId xmlns:p14="http://schemas.microsoft.com/office/powerpoint/2010/main" val="1114717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 – Socrata – Open Government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64</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3" name="Picture 2">
            <a:extLst>
              <a:ext uri="{FF2B5EF4-FFF2-40B4-BE49-F238E27FC236}">
                <a16:creationId xmlns:a16="http://schemas.microsoft.com/office/drawing/2014/main" id="{BB654F08-A56C-4FCA-8C3A-78E677FA6F5A}"/>
              </a:ext>
            </a:extLst>
          </p:cNvPr>
          <p:cNvPicPr>
            <a:picLocks noChangeAspect="1"/>
          </p:cNvPicPr>
          <p:nvPr/>
        </p:nvPicPr>
        <p:blipFill>
          <a:blip r:embed="rId3"/>
          <a:stretch>
            <a:fillRect/>
          </a:stretch>
        </p:blipFill>
        <p:spPr>
          <a:xfrm>
            <a:off x="1414462" y="837238"/>
            <a:ext cx="6315075" cy="381000"/>
          </a:xfrm>
          <a:prstGeom prst="rect">
            <a:avLst/>
          </a:prstGeom>
        </p:spPr>
      </p:pic>
      <p:pic>
        <p:nvPicPr>
          <p:cNvPr id="7" name="Picture 6">
            <a:extLst>
              <a:ext uri="{FF2B5EF4-FFF2-40B4-BE49-F238E27FC236}">
                <a16:creationId xmlns:a16="http://schemas.microsoft.com/office/drawing/2014/main" id="{64271332-525A-4EB0-8917-316453732EE1}"/>
              </a:ext>
            </a:extLst>
          </p:cNvPr>
          <p:cNvPicPr>
            <a:picLocks noChangeAspect="1"/>
          </p:cNvPicPr>
          <p:nvPr/>
        </p:nvPicPr>
        <p:blipFill>
          <a:blip r:embed="rId4"/>
          <a:stretch>
            <a:fillRect/>
          </a:stretch>
        </p:blipFill>
        <p:spPr>
          <a:xfrm>
            <a:off x="680744" y="1111231"/>
            <a:ext cx="8069314" cy="5647293"/>
          </a:xfrm>
          <a:prstGeom prst="rect">
            <a:avLst/>
          </a:prstGeom>
        </p:spPr>
      </p:pic>
    </p:spTree>
    <p:extLst>
      <p:ext uri="{BB962C8B-B14F-4D97-AF65-F5344CB8AC3E}">
        <p14:creationId xmlns:p14="http://schemas.microsoft.com/office/powerpoint/2010/main" val="905416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3810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Engaged Citizens</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65</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6" name="Picture 5">
            <a:extLst>
              <a:ext uri="{FF2B5EF4-FFF2-40B4-BE49-F238E27FC236}">
                <a16:creationId xmlns:a16="http://schemas.microsoft.com/office/drawing/2014/main" id="{D704FF67-2A67-4219-B4BE-B66283117396}"/>
              </a:ext>
            </a:extLst>
          </p:cNvPr>
          <p:cNvPicPr>
            <a:picLocks noChangeAspect="1"/>
          </p:cNvPicPr>
          <p:nvPr/>
        </p:nvPicPr>
        <p:blipFill>
          <a:blip r:embed="rId3"/>
          <a:stretch>
            <a:fillRect/>
          </a:stretch>
        </p:blipFill>
        <p:spPr>
          <a:xfrm>
            <a:off x="2304385" y="1371599"/>
            <a:ext cx="4248815" cy="5195665"/>
          </a:xfrm>
          <a:prstGeom prst="rect">
            <a:avLst/>
          </a:prstGeom>
        </p:spPr>
      </p:pic>
      <p:sp>
        <p:nvSpPr>
          <p:cNvPr id="8" name="Rectangle 7">
            <a:extLst>
              <a:ext uri="{FF2B5EF4-FFF2-40B4-BE49-F238E27FC236}">
                <a16:creationId xmlns:a16="http://schemas.microsoft.com/office/drawing/2014/main" id="{1E1C2ADA-38DB-40EE-959E-A4553067B4C7}"/>
              </a:ext>
            </a:extLst>
          </p:cNvPr>
          <p:cNvSpPr/>
          <p:nvPr/>
        </p:nvSpPr>
        <p:spPr>
          <a:xfrm>
            <a:off x="329594" y="2479827"/>
            <a:ext cx="8514522" cy="2308324"/>
          </a:xfrm>
          <a:prstGeom prst="rect">
            <a:avLst/>
          </a:prstGeom>
        </p:spPr>
        <p:txBody>
          <a:bodyPr wrap="square">
            <a:spAutoFit/>
          </a:bodyPr>
          <a:lstStyle/>
          <a:p>
            <a:pPr algn="ctr" fontAlgn="base">
              <a:spcBef>
                <a:spcPts val="300"/>
              </a:spcBef>
              <a:spcAft>
                <a:spcPts val="300"/>
              </a:spcAft>
            </a:pPr>
            <a:r>
              <a:rPr lang="en-US" sz="4800" b="1" dirty="0">
                <a:solidFill>
                  <a:schemeClr val="tx2">
                    <a:lumMod val="75000"/>
                  </a:schemeClr>
                </a:solidFill>
                <a:latin typeface="Arial Narrow" pitchFamily="34" charset="0"/>
              </a:rPr>
              <a:t>Thank You for being an engaged Citizen and Participating in Citizens’ University!</a:t>
            </a:r>
            <a:endParaRPr lang="en-US" sz="88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321104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184"/>
          <p:cNvSpPr txBox="1">
            <a:spLocks noGrp="1"/>
          </p:cNvSpPr>
          <p:nvPr>
            <p:ph type="ctrTitle"/>
          </p:nvPr>
        </p:nvSpPr>
        <p:spPr>
          <a:xfrm>
            <a:off x="1857208" y="228600"/>
            <a:ext cx="6648784" cy="2387600"/>
          </a:xfrm>
          <a:prstGeom prst="rect">
            <a:avLst/>
          </a:prstGeom>
          <a:noFill/>
          <a:ln>
            <a:noFill/>
          </a:ln>
        </p:spPr>
        <p:txBody>
          <a:bodyPr spcFirstLastPara="1" wrap="square" lIns="91425" tIns="45700" rIns="91425" bIns="45700" anchor="b" anchorCtr="0">
            <a:normAutofit/>
          </a:bodyPr>
          <a:lstStyle/>
          <a:p>
            <a:r>
              <a:rPr lang="en-US" sz="4800" dirty="0">
                <a:solidFill>
                  <a:srgbClr val="003366"/>
                </a:solidFill>
              </a:rPr>
              <a:t>Fulton County </a:t>
            </a:r>
            <a:br>
              <a:rPr lang="en-US" sz="4800" dirty="0">
                <a:solidFill>
                  <a:srgbClr val="003366"/>
                </a:solidFill>
              </a:rPr>
            </a:br>
            <a:r>
              <a:rPr lang="en-US" sz="4800" dirty="0">
                <a:solidFill>
                  <a:srgbClr val="003366"/>
                </a:solidFill>
              </a:rPr>
              <a:t>Citizens’ University</a:t>
            </a:r>
          </a:p>
        </p:txBody>
      </p:sp>
      <p:sp>
        <p:nvSpPr>
          <p:cNvPr id="3" name="Text Placeholder 6">
            <a:extLst>
              <a:ext uri="{FF2B5EF4-FFF2-40B4-BE49-F238E27FC236}">
                <a16:creationId xmlns:a16="http://schemas.microsoft.com/office/drawing/2014/main" id="{98F0C90A-8C71-4A04-98F4-88DFA537560B}"/>
              </a:ext>
            </a:extLst>
          </p:cNvPr>
          <p:cNvSpPr txBox="1">
            <a:spLocks/>
          </p:cNvSpPr>
          <p:nvPr/>
        </p:nvSpPr>
        <p:spPr>
          <a:xfrm>
            <a:off x="2133600" y="3048000"/>
            <a:ext cx="6096000" cy="1406623"/>
          </a:xfrm>
          <a:prstGeom prst="rect">
            <a:avLst/>
          </a:prstGeom>
        </p:spPr>
        <p:txBody>
          <a:bodyPr/>
          <a:lstStyle>
            <a:lvl1pPr marL="174625" indent="-174625" algn="l" rtl="0" eaLnBrk="1" fontAlgn="base" hangingPunct="1">
              <a:spcBef>
                <a:spcPts val="300"/>
              </a:spcBef>
              <a:spcAft>
                <a:spcPts val="300"/>
              </a:spcAft>
              <a:buFont typeface="Arial" charset="0"/>
              <a:buChar char="•"/>
              <a:defRPr sz="2000" kern="1200">
                <a:solidFill>
                  <a:schemeClr val="tx1"/>
                </a:solidFill>
                <a:latin typeface="Arial Narrow" pitchFamily="34" charset="0"/>
                <a:ea typeface="+mn-ea"/>
                <a:cs typeface="+mn-cs"/>
              </a:defRPr>
            </a:lvl1pPr>
            <a:lvl2pPr marL="363538" indent="-188913" algn="l" rtl="0" eaLnBrk="1" fontAlgn="base" hangingPunct="1">
              <a:spcBef>
                <a:spcPts val="300"/>
              </a:spcBef>
              <a:spcAft>
                <a:spcPts val="300"/>
              </a:spcAft>
              <a:buFont typeface="Arial" charset="0"/>
              <a:buChar char="–"/>
              <a:defRPr sz="1800" kern="1200">
                <a:solidFill>
                  <a:schemeClr val="tx1"/>
                </a:solidFill>
                <a:latin typeface="Arial Narrow" pitchFamily="34" charset="0"/>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Arial Narrow" pitchFamily="34" charset="0"/>
                <a:ea typeface="+mn-ea"/>
                <a:cs typeface="+mn-cs"/>
              </a:defRPr>
            </a:lvl3pPr>
            <a:lvl4pPr marL="712788" indent="-174625" algn="l" rtl="0" eaLnBrk="1" fontAlgn="base" hangingPunct="1">
              <a:spcBef>
                <a:spcPts val="300"/>
              </a:spcBef>
              <a:spcAft>
                <a:spcPts val="300"/>
              </a:spcAft>
              <a:buFont typeface="Arial" charset="0"/>
              <a:buChar char="–"/>
              <a:defRPr sz="1400" kern="1200">
                <a:solidFill>
                  <a:schemeClr val="tx1"/>
                </a:solidFill>
                <a:latin typeface="Arial Narrow" pitchFamily="34" charset="0"/>
                <a:ea typeface="+mn-ea"/>
                <a:cs typeface="+mn-cs"/>
              </a:defRPr>
            </a:lvl4pPr>
            <a:lvl5pPr marL="901700" indent="-188913" algn="l" rtl="0" eaLnBrk="1" fontAlgn="base" hangingPunct="1">
              <a:spcBef>
                <a:spcPts val="300"/>
              </a:spcBef>
              <a:spcAft>
                <a:spcPts val="300"/>
              </a:spcAft>
              <a:buFont typeface="Arial" charset="0"/>
              <a:buChar char="•"/>
              <a:defRPr sz="12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002060"/>
                </a:solidFill>
              </a:rPr>
              <a:t>Finance Department</a:t>
            </a:r>
          </a:p>
          <a:p>
            <a:pPr marL="0" indent="0" algn="ctr">
              <a:buNone/>
            </a:pPr>
            <a:r>
              <a:rPr lang="en-US" sz="3200" b="1" dirty="0">
                <a:solidFill>
                  <a:srgbClr val="002060"/>
                </a:solidFill>
              </a:rPr>
              <a:t>Budget vs. Actual Overview</a:t>
            </a:r>
          </a:p>
        </p:txBody>
      </p:sp>
      <p:sp>
        <p:nvSpPr>
          <p:cNvPr id="4" name="Text Placeholder 6">
            <a:extLst>
              <a:ext uri="{FF2B5EF4-FFF2-40B4-BE49-F238E27FC236}">
                <a16:creationId xmlns:a16="http://schemas.microsoft.com/office/drawing/2014/main" id="{A5D60ADD-2DB8-464F-8333-F86D562090AA}"/>
              </a:ext>
            </a:extLst>
          </p:cNvPr>
          <p:cNvSpPr txBox="1">
            <a:spLocks/>
          </p:cNvSpPr>
          <p:nvPr/>
        </p:nvSpPr>
        <p:spPr>
          <a:xfrm>
            <a:off x="1857208" y="5029200"/>
            <a:ext cx="6255775" cy="1406623"/>
          </a:xfrm>
          <a:prstGeom prst="rect">
            <a:avLst/>
          </a:prstGeom>
        </p:spPr>
        <p:txBody>
          <a:bodyPr/>
          <a:lstStyle>
            <a:lvl1pPr marL="174625" indent="-174625" algn="l" rtl="0" eaLnBrk="1" fontAlgn="base" hangingPunct="1">
              <a:spcBef>
                <a:spcPts val="300"/>
              </a:spcBef>
              <a:spcAft>
                <a:spcPts val="300"/>
              </a:spcAft>
              <a:buFont typeface="Arial" charset="0"/>
              <a:buChar char="•"/>
              <a:defRPr sz="2000" kern="1200">
                <a:solidFill>
                  <a:schemeClr val="tx1"/>
                </a:solidFill>
                <a:latin typeface="Arial Narrow" pitchFamily="34" charset="0"/>
                <a:ea typeface="+mn-ea"/>
                <a:cs typeface="+mn-cs"/>
              </a:defRPr>
            </a:lvl1pPr>
            <a:lvl2pPr marL="363538" indent="-188913" algn="l" rtl="0" eaLnBrk="1" fontAlgn="base" hangingPunct="1">
              <a:spcBef>
                <a:spcPts val="300"/>
              </a:spcBef>
              <a:spcAft>
                <a:spcPts val="300"/>
              </a:spcAft>
              <a:buFont typeface="Arial" charset="0"/>
              <a:buChar char="–"/>
              <a:defRPr sz="1800" kern="1200">
                <a:solidFill>
                  <a:schemeClr val="tx1"/>
                </a:solidFill>
                <a:latin typeface="Arial Narrow" pitchFamily="34" charset="0"/>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Arial Narrow" pitchFamily="34" charset="0"/>
                <a:ea typeface="+mn-ea"/>
                <a:cs typeface="+mn-cs"/>
              </a:defRPr>
            </a:lvl3pPr>
            <a:lvl4pPr marL="712788" indent="-174625" algn="l" rtl="0" eaLnBrk="1" fontAlgn="base" hangingPunct="1">
              <a:spcBef>
                <a:spcPts val="300"/>
              </a:spcBef>
              <a:spcAft>
                <a:spcPts val="300"/>
              </a:spcAft>
              <a:buFont typeface="Arial" charset="0"/>
              <a:buChar char="–"/>
              <a:defRPr sz="1400" kern="1200">
                <a:solidFill>
                  <a:schemeClr val="tx1"/>
                </a:solidFill>
                <a:latin typeface="Arial Narrow" pitchFamily="34" charset="0"/>
                <a:ea typeface="+mn-ea"/>
                <a:cs typeface="+mn-cs"/>
              </a:defRPr>
            </a:lvl4pPr>
            <a:lvl5pPr marL="901700" indent="-188913" algn="l" rtl="0" eaLnBrk="1" fontAlgn="base" hangingPunct="1">
              <a:spcBef>
                <a:spcPts val="300"/>
              </a:spcBef>
              <a:spcAft>
                <a:spcPts val="300"/>
              </a:spcAft>
              <a:buFont typeface="Arial" charset="0"/>
              <a:buChar char="•"/>
              <a:defRPr sz="12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sz="2400" b="1" dirty="0">
                <a:solidFill>
                  <a:schemeClr val="accent2">
                    <a:lumMod val="75000"/>
                  </a:schemeClr>
                </a:solidFill>
              </a:rPr>
              <a:t>Sabrinna McTier, CPA, CGFM</a:t>
            </a:r>
          </a:p>
          <a:p>
            <a:pPr marL="0" indent="0" algn="ctr">
              <a:spcBef>
                <a:spcPts val="0"/>
              </a:spcBef>
              <a:spcAft>
                <a:spcPts val="0"/>
              </a:spcAft>
              <a:buNone/>
            </a:pPr>
            <a:r>
              <a:rPr lang="en-US" sz="2400" b="1" dirty="0">
                <a:solidFill>
                  <a:srgbClr val="002060"/>
                </a:solidFill>
              </a:rPr>
              <a:t>Budget Manager</a:t>
            </a:r>
          </a:p>
        </p:txBody>
      </p:sp>
    </p:spTree>
    <p:extLst>
      <p:ext uri="{BB962C8B-B14F-4D97-AF65-F5344CB8AC3E}">
        <p14:creationId xmlns:p14="http://schemas.microsoft.com/office/powerpoint/2010/main" val="116049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762000" y="304800"/>
            <a:ext cx="96774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Finance Department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7</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381000" y="1225774"/>
            <a:ext cx="7848600" cy="49695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000" b="1" dirty="0">
                <a:solidFill>
                  <a:srgbClr val="002060"/>
                </a:solidFill>
              </a:rPr>
              <a:t>TREASURY/CASH MANAGEMENT</a:t>
            </a:r>
          </a:p>
          <a:p>
            <a:pPr lvl="1" algn="just">
              <a:lnSpc>
                <a:spcPct val="80000"/>
              </a:lnSpc>
              <a:defRPr/>
            </a:pPr>
            <a:r>
              <a:rPr lang="en-US" altLang="en-US" sz="2000" dirty="0">
                <a:solidFill>
                  <a:srgbClr val="002060"/>
                </a:solidFill>
              </a:rPr>
              <a:t>Management of financial investments and retirement assets</a:t>
            </a:r>
          </a:p>
          <a:p>
            <a:pPr lvl="1" algn="just"/>
            <a:endParaRPr lang="en-US" altLang="en-US" sz="1200" dirty="0">
              <a:solidFill>
                <a:srgbClr val="002060"/>
              </a:solidFill>
            </a:endParaRPr>
          </a:p>
          <a:p>
            <a:pPr lvl="1" algn="just"/>
            <a:r>
              <a:rPr lang="en-US" altLang="en-US" sz="2000" dirty="0">
                <a:solidFill>
                  <a:srgbClr val="002060"/>
                </a:solidFill>
              </a:rPr>
              <a:t>Collecting, receipting and depositing all County revenues </a:t>
            </a:r>
          </a:p>
          <a:p>
            <a:pPr algn="just"/>
            <a:endParaRPr lang="en-US" altLang="en-US" sz="2000" dirty="0">
              <a:solidFill>
                <a:srgbClr val="002060"/>
              </a:solidFill>
            </a:endParaRPr>
          </a:p>
          <a:p>
            <a:pPr algn="just"/>
            <a:r>
              <a:rPr lang="en-US" altLang="en-US" sz="2000" b="1" dirty="0">
                <a:solidFill>
                  <a:srgbClr val="002060"/>
                </a:solidFill>
              </a:rPr>
              <a:t>PAYROLL/EMPLOYEE BENEFITS</a:t>
            </a:r>
          </a:p>
          <a:p>
            <a:pPr lvl="1" algn="just">
              <a:lnSpc>
                <a:spcPct val="80000"/>
              </a:lnSpc>
            </a:pPr>
            <a:endParaRPr lang="en-US" altLang="en-US" sz="1200" dirty="0">
              <a:solidFill>
                <a:srgbClr val="002060"/>
              </a:solidFill>
            </a:endParaRPr>
          </a:p>
          <a:p>
            <a:pPr lvl="1" algn="just">
              <a:lnSpc>
                <a:spcPct val="80000"/>
              </a:lnSpc>
            </a:pPr>
            <a:r>
              <a:rPr lang="en-US" altLang="en-US" sz="2000" dirty="0">
                <a:solidFill>
                  <a:srgbClr val="002060"/>
                </a:solidFill>
              </a:rPr>
              <a:t>Administration of employee benefits and payroll for active employees</a:t>
            </a:r>
          </a:p>
          <a:p>
            <a:pPr marL="0" indent="0">
              <a:buNone/>
              <a:defRPr/>
            </a:pPr>
            <a:endParaRPr lang="en-US" altLang="en-US" sz="2000" dirty="0">
              <a:solidFill>
                <a:srgbClr val="002060"/>
              </a:solidFill>
            </a:endParaRPr>
          </a:p>
          <a:p>
            <a:pPr>
              <a:defRPr/>
            </a:pPr>
            <a:r>
              <a:rPr lang="en-US" altLang="en-US" sz="2000" b="1" dirty="0">
                <a:solidFill>
                  <a:srgbClr val="002060"/>
                </a:solidFill>
              </a:rPr>
              <a:t>RISK MANAGEMENT/WORKERS COMPENSATION</a:t>
            </a:r>
          </a:p>
          <a:p>
            <a:pPr marL="0" indent="0">
              <a:buNone/>
              <a:defRPr/>
            </a:pPr>
            <a:endParaRPr lang="en-US" altLang="en-US" sz="1200" dirty="0">
              <a:solidFill>
                <a:srgbClr val="002060"/>
              </a:solidFill>
            </a:endParaRPr>
          </a:p>
          <a:p>
            <a:pPr lvl="1" algn="just">
              <a:lnSpc>
                <a:spcPct val="80000"/>
              </a:lnSpc>
              <a:defRPr/>
            </a:pPr>
            <a:r>
              <a:rPr lang="en-US" altLang="en-US" sz="2000" dirty="0">
                <a:solidFill>
                  <a:srgbClr val="002060"/>
                </a:solidFill>
              </a:rPr>
              <a:t>Administration and management of County’s insurance and self-funded insurance programs</a:t>
            </a:r>
          </a:p>
          <a:p>
            <a:pPr>
              <a:defRPr/>
            </a:pPr>
            <a:endParaRPr lang="en-US" altLang="en-US" sz="1200" dirty="0">
              <a:solidFill>
                <a:srgbClr val="002060"/>
              </a:solidFill>
            </a:endParaRPr>
          </a:p>
          <a:p>
            <a:pPr>
              <a:defRPr/>
            </a:pPr>
            <a:r>
              <a:rPr lang="en-US" altLang="en-US" sz="2000" b="1" dirty="0">
                <a:solidFill>
                  <a:srgbClr val="002060"/>
                </a:solidFill>
              </a:rPr>
              <a:t>WATER AND SEWER OPERATION </a:t>
            </a:r>
          </a:p>
          <a:p>
            <a:pPr lvl="1" algn="just">
              <a:lnSpc>
                <a:spcPct val="80000"/>
              </a:lnSpc>
              <a:defRPr/>
            </a:pPr>
            <a:endParaRPr lang="en-US" altLang="en-US" sz="2000" dirty="0">
              <a:solidFill>
                <a:srgbClr val="002060"/>
              </a:solidFill>
            </a:endParaRPr>
          </a:p>
          <a:p>
            <a:pPr lvl="1" algn="just">
              <a:lnSpc>
                <a:spcPct val="80000"/>
              </a:lnSpc>
              <a:defRPr/>
            </a:pPr>
            <a:r>
              <a:rPr lang="en-US" altLang="en-US" sz="2000" dirty="0">
                <a:solidFill>
                  <a:srgbClr val="002060"/>
                </a:solidFill>
              </a:rPr>
              <a:t>Billing and collection of water and sewer charges</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4840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6858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Introduction to the Annual Budget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8</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5" name="Content Placeholder 3">
            <a:extLst>
              <a:ext uri="{FF2B5EF4-FFF2-40B4-BE49-F238E27FC236}">
                <a16:creationId xmlns:a16="http://schemas.microsoft.com/office/drawing/2014/main" id="{946DE0F0-846F-48F4-9699-79EB3AEA5B7D}"/>
              </a:ext>
            </a:extLst>
          </p:cNvPr>
          <p:cNvSpPr txBox="1">
            <a:spLocks/>
          </p:cNvSpPr>
          <p:nvPr/>
        </p:nvSpPr>
        <p:spPr>
          <a:xfrm>
            <a:off x="152400" y="1540573"/>
            <a:ext cx="8534400" cy="49695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800" dirty="0">
                <a:solidFill>
                  <a:srgbClr val="002060"/>
                </a:solidFill>
                <a:latin typeface="Arial" panose="020B0604020202020204" pitchFamily="34" charset="0"/>
                <a:cs typeface="Arial" panose="020B0604020202020204" pitchFamily="34" charset="0"/>
              </a:rPr>
              <a:t>Budget Process begins in the summer of the prior year and concludes with the Proposed Budget presented to the BOC in November, public hearings in December and Final Adopted budget by BOC in January of applicable year.</a:t>
            </a:r>
          </a:p>
          <a:p>
            <a:pPr algn="just"/>
            <a:endParaRPr lang="en-US" sz="2800" dirty="0">
              <a:solidFill>
                <a:srgbClr val="002060"/>
              </a:solidFill>
              <a:latin typeface="Arial" panose="020B0604020202020204" pitchFamily="34" charset="0"/>
              <a:cs typeface="Arial" panose="020B0604020202020204" pitchFamily="34" charset="0"/>
            </a:endParaRPr>
          </a:p>
          <a:p>
            <a:pPr algn="just"/>
            <a:r>
              <a:rPr lang="en-US" sz="2800" dirty="0">
                <a:solidFill>
                  <a:srgbClr val="002060"/>
                </a:solidFill>
                <a:latin typeface="Arial" panose="020B0604020202020204" pitchFamily="34" charset="0"/>
                <a:cs typeface="Arial" panose="020B0604020202020204" pitchFamily="34" charset="0"/>
              </a:rPr>
              <a:t>Fulton County FY2019 budget totals $1.1 billion including $719 million for the General fund.  </a:t>
            </a:r>
          </a:p>
          <a:p>
            <a:pPr marL="0" indent="0" algn="just">
              <a:buNone/>
            </a:pPr>
            <a:endParaRPr lang="en-US" sz="1050" dirty="0">
              <a:solidFill>
                <a:srgbClr val="002060"/>
              </a:solidFill>
              <a:latin typeface="Arial" panose="020B0604020202020204" pitchFamily="34" charset="0"/>
              <a:cs typeface="Arial" panose="020B0604020202020204" pitchFamily="34" charset="0"/>
            </a:endParaRPr>
          </a:p>
          <a:p>
            <a:pPr algn="just"/>
            <a:r>
              <a:rPr lang="en-US" sz="2800" dirty="0">
                <a:solidFill>
                  <a:srgbClr val="002060"/>
                </a:solidFill>
                <a:latin typeface="Arial" panose="020B0604020202020204" pitchFamily="34" charset="0"/>
                <a:cs typeface="Arial" panose="020B0604020202020204" pitchFamily="34" charset="0"/>
              </a:rPr>
              <a:t>Appropriated Funds</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1797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85"/>
          <p:cNvSpPr txBox="1">
            <a:spLocks noGrp="1"/>
          </p:cNvSpPr>
          <p:nvPr>
            <p:ph type="title"/>
          </p:nvPr>
        </p:nvSpPr>
        <p:spPr>
          <a:xfrm>
            <a:off x="-685800" y="228600"/>
            <a:ext cx="8839200" cy="809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2800" b="1" dirty="0">
                <a:solidFill>
                  <a:schemeClr val="tx2"/>
                </a:solidFill>
              </a:rPr>
              <a:t>FY 2023 All Funds Investment</a:t>
            </a:r>
            <a:endParaRPr sz="2800" dirty="0"/>
          </a:p>
        </p:txBody>
      </p:sp>
      <p:sp>
        <p:nvSpPr>
          <p:cNvPr id="1611" name="Google Shape;1611;p185"/>
          <p:cNvSpPr txBox="1">
            <a:spLocks noGrp="1"/>
          </p:cNvSpPr>
          <p:nvPr>
            <p:ph type="sldNum" idx="12"/>
          </p:nvPr>
        </p:nvSpPr>
        <p:spPr>
          <a:xfrm>
            <a:off x="5876245" y="6356352"/>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9</a:t>
            </a:fld>
            <a:endParaRPr kumimoji="0" sz="900" b="0" i="0" u="none" strike="noStrike" kern="0" cap="none" spc="0" normalizeH="0" baseline="0" noProof="0">
              <a:ln>
                <a:noFill/>
              </a:ln>
              <a:solidFill>
                <a:srgbClr val="888888"/>
              </a:solidFill>
              <a:effectLst/>
              <a:uLnTx/>
              <a:uFillTx/>
              <a:latin typeface="Roboto"/>
              <a:ea typeface="Roboto"/>
              <a:cs typeface="Roboto"/>
              <a:sym typeface="Roboto"/>
            </a:endParaRPr>
          </a:p>
        </p:txBody>
      </p:sp>
      <p:pic>
        <p:nvPicPr>
          <p:cNvPr id="6" name="Picture 5">
            <a:extLst>
              <a:ext uri="{FF2B5EF4-FFF2-40B4-BE49-F238E27FC236}">
                <a16:creationId xmlns:a16="http://schemas.microsoft.com/office/drawing/2014/main" id="{ADC96492-C0ED-496C-87F5-CC6228B0F5A6}"/>
              </a:ext>
            </a:extLst>
          </p:cNvPr>
          <p:cNvPicPr>
            <a:picLocks noChangeAspect="1"/>
          </p:cNvPicPr>
          <p:nvPr/>
        </p:nvPicPr>
        <p:blipFill>
          <a:blip r:embed="rId3"/>
          <a:stretch>
            <a:fillRect/>
          </a:stretch>
        </p:blipFill>
        <p:spPr>
          <a:xfrm>
            <a:off x="162791" y="1371600"/>
            <a:ext cx="7914409" cy="5105400"/>
          </a:xfrm>
          <a:prstGeom prst="rect">
            <a:avLst/>
          </a:prstGeom>
        </p:spPr>
      </p:pic>
    </p:spTree>
    <p:extLst>
      <p:ext uri="{BB962C8B-B14F-4D97-AF65-F5344CB8AC3E}">
        <p14:creationId xmlns:p14="http://schemas.microsoft.com/office/powerpoint/2010/main" val="3044604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ulton County - simple orang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d209e4-cbc4-4245-ab82-f07e7413e173">
      <Terms xmlns="http://schemas.microsoft.com/office/infopath/2007/PartnerControls"/>
    </lcf76f155ced4ddcb4097134ff3c332f>
    <TaxCatchAll xmlns="77ad3b1b-772b-4201-8de8-85d0bc808d4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5CC358637094419CD06F454953106C" ma:contentTypeVersion="12" ma:contentTypeDescription="Create a new document." ma:contentTypeScope="" ma:versionID="64aac497c23e18cc6978fc75e344a09a">
  <xsd:schema xmlns:xsd="http://www.w3.org/2001/XMLSchema" xmlns:xs="http://www.w3.org/2001/XMLSchema" xmlns:p="http://schemas.microsoft.com/office/2006/metadata/properties" xmlns:ns2="37d209e4-cbc4-4245-ab82-f07e7413e173" xmlns:ns3="77ad3b1b-772b-4201-8de8-85d0bc808d41" targetNamespace="http://schemas.microsoft.com/office/2006/metadata/properties" ma:root="true" ma:fieldsID="848baf0f29fe9a53d6487881d052b3b0" ns2:_="" ns3:_="">
    <xsd:import namespace="37d209e4-cbc4-4245-ab82-f07e7413e173"/>
    <xsd:import namespace="77ad3b1b-772b-4201-8de8-85d0bc808d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d209e4-cbc4-4245-ab82-f07e7413e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d72144-ff02-4a9d-af39-792bd98925e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ad3b1b-772b-4201-8de8-85d0bc808d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15c73a9-a343-4f96-8618-22ff30104313}" ma:internalName="TaxCatchAll" ma:showField="CatchAllData" ma:web="77ad3b1b-772b-4201-8de8-85d0bc808d4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1059E-A391-4DB0-A669-0E7479BDAF90}">
  <ds:schemaRefs>
    <ds:schemaRef ds:uri="37d209e4-cbc4-4245-ab82-f07e7413e173"/>
    <ds:schemaRef ds:uri="77ad3b1b-772b-4201-8de8-85d0bc808d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FE9A46-CED8-406E-8BBF-A5F0F0DFB3D4}">
  <ds:schemaRefs>
    <ds:schemaRef ds:uri="http://schemas.microsoft.com/sharepoint/v3/contenttype/forms"/>
  </ds:schemaRefs>
</ds:datastoreItem>
</file>

<file path=customXml/itemProps3.xml><?xml version="1.0" encoding="utf-8"?>
<ds:datastoreItem xmlns:ds="http://schemas.openxmlformats.org/officeDocument/2006/customXml" ds:itemID="{AF8C2B58-CE7C-43D5-B785-EA4274C500EE}">
  <ds:schemaRefs>
    <ds:schemaRef ds:uri="37d209e4-cbc4-4245-ab82-f07e7413e173"/>
    <ds:schemaRef ds:uri="77ad3b1b-772b-4201-8de8-85d0bc808d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5019</TotalTime>
  <Words>1277</Words>
  <Application>Microsoft Office PowerPoint</Application>
  <PresentationFormat>On-screen Show (4:3)</PresentationFormat>
  <Paragraphs>292</Paragraphs>
  <Slides>66</Slides>
  <Notes>50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Arial Narrow</vt:lpstr>
      <vt:lpstr>Calibri</vt:lpstr>
      <vt:lpstr>Calibri Light</vt:lpstr>
      <vt:lpstr>Myriad Pro Black</vt:lpstr>
      <vt:lpstr>Open Sans</vt:lpstr>
      <vt:lpstr>Roboto</vt:lpstr>
      <vt:lpstr>Roboto Medium</vt:lpstr>
      <vt:lpstr>Office Theme</vt:lpstr>
      <vt:lpstr>1_Fulton County - simple orange</vt:lpstr>
      <vt:lpstr>1_Office Theme</vt:lpstr>
      <vt:lpstr>PowerPoint Presentation</vt:lpstr>
      <vt:lpstr>Fulton County  Citizens’ University</vt:lpstr>
      <vt:lpstr>FY 2023 Introduction to the Finance Department</vt:lpstr>
      <vt:lpstr>FY 2023 Introduction to the Finance Department</vt:lpstr>
      <vt:lpstr>FY 2023 Introduction to the Finance Department</vt:lpstr>
      <vt:lpstr>FY 2023 Introduction to the Finance Department</vt:lpstr>
      <vt:lpstr>FY 2023 Introduction to the Finance Department</vt:lpstr>
      <vt:lpstr>FY 2023 Introduction to the Annual Budget</vt:lpstr>
      <vt:lpstr>FY 2023 All Funds Investment</vt:lpstr>
      <vt:lpstr>FY 2023 General Fund</vt:lpstr>
      <vt:lpstr>FY2023 General Fund  - Approved Budget</vt:lpstr>
      <vt:lpstr>FY2023 General Fund  - Approved Budget</vt:lpstr>
      <vt:lpstr>FY2023 General Fund  - Approved Budget - Revenue</vt:lpstr>
      <vt:lpstr>FY2023 General Fund  - Approved Budget</vt:lpstr>
      <vt:lpstr>FY2023 General Fund  - Approved Budget</vt:lpstr>
      <vt:lpstr>FY2023 General Fund  - Approved Budget</vt:lpstr>
      <vt:lpstr>Departments within the General Fund</vt:lpstr>
      <vt:lpstr>Departments within the General Fund</vt:lpstr>
      <vt:lpstr>FY2023 General Fund  - Approved Budget</vt:lpstr>
      <vt:lpstr>FY2023 General Fund  - Approved Budget</vt:lpstr>
      <vt:lpstr>FY2023 General Fund  - Approved Budget</vt:lpstr>
      <vt:lpstr>FY2023 General Fund  - Approved Budget</vt:lpstr>
      <vt:lpstr>FY2023 General Fund  - Approved Budget</vt:lpstr>
      <vt:lpstr>FY2023 General Fund  - Approved Budget</vt:lpstr>
      <vt:lpstr>FY2023 General Fund  - Approved Budget</vt:lpstr>
      <vt:lpstr>FY2023 General Fund  - Approved Budget</vt:lpstr>
      <vt:lpstr>FY2023 General Fund </vt:lpstr>
      <vt:lpstr>Budget vs. Actual</vt:lpstr>
      <vt:lpstr>Looking Ahead – 2023 Budget Book</vt:lpstr>
      <vt:lpstr>Current - Budget vs. Actual</vt:lpstr>
      <vt:lpstr>Current - Budget vs. Actual</vt:lpstr>
      <vt:lpstr>Current - Budget vs. Actual</vt:lpstr>
      <vt:lpstr>PowerPoint Presentation</vt:lpstr>
      <vt:lpstr>PowerPoint Presentation</vt:lpstr>
      <vt:lpstr>Personnel Expenditures </vt:lpstr>
      <vt:lpstr>How Do We Spend the Budget? </vt:lpstr>
      <vt:lpstr>FY 2023 General Fund  - Approved Budget </vt:lpstr>
      <vt:lpstr>Operating Expenditures </vt:lpstr>
      <vt:lpstr>Operating Expenditures </vt:lpstr>
      <vt:lpstr>Operating Expenditures </vt:lpstr>
      <vt:lpstr>Finance Department Overview </vt:lpstr>
      <vt:lpstr>Engaged Citizens </vt:lpstr>
      <vt:lpstr>Current - Budget vs. Actual</vt:lpstr>
      <vt:lpstr>Current - Budget vs. Actual</vt:lpstr>
      <vt:lpstr>Current - Budget vs. Actual</vt:lpstr>
      <vt:lpstr>PowerPoint Presentation</vt:lpstr>
      <vt:lpstr>FY 2023 Introduction to the Annual Budget</vt:lpstr>
      <vt:lpstr>Engaged Citizens </vt:lpstr>
      <vt:lpstr>Current - Budget vs. Actual</vt:lpstr>
      <vt:lpstr>Current - Budget vs. Actual</vt:lpstr>
      <vt:lpstr>Current - Budget vs. Actual</vt:lpstr>
      <vt:lpstr>Engaged Citizens </vt:lpstr>
      <vt:lpstr>Looking Ahead – 2023 Budget Book </vt:lpstr>
      <vt:lpstr>PowerPoint Presentation</vt:lpstr>
      <vt:lpstr>Engaged Citizens </vt:lpstr>
      <vt:lpstr>Engaged Citizens – Socrata – Open Government</vt:lpstr>
      <vt:lpstr>Engaged Citizens – Socrata – Open Government</vt:lpstr>
      <vt:lpstr>Engaged Citizens – Socrata – Open Government</vt:lpstr>
      <vt:lpstr>Engaged Citizens – Socrata – Open Government</vt:lpstr>
      <vt:lpstr>Engaged Citizens – Socrata – Open Checkbook </vt:lpstr>
      <vt:lpstr>Engaged Citizens </vt:lpstr>
      <vt:lpstr>Engaged Citizens </vt:lpstr>
      <vt:lpstr>Engaged Citizens – Socrata – Open Government</vt:lpstr>
      <vt:lpstr>Engaged Citizens – Socrata – Open Government</vt:lpstr>
      <vt:lpstr>Engaged Citizens</vt:lpstr>
      <vt:lpstr>Fulton County  Citizens’ University</vt:lpstr>
    </vt:vector>
  </TitlesOfParts>
  <Company>Fulton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Fulton</dc:creator>
  <cp:lastModifiedBy>Roberson, Africa</cp:lastModifiedBy>
  <cp:revision>49</cp:revision>
  <cp:lastPrinted>2019-05-01T21:21:46Z</cp:lastPrinted>
  <dcterms:created xsi:type="dcterms:W3CDTF">2017-11-13T23:05:31Z</dcterms:created>
  <dcterms:modified xsi:type="dcterms:W3CDTF">2023-09-29T16:45:55Z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0x010100E75CC358637094419CD06F454953106C</vt:lpwstr>
  </property>
  <property fmtid="{D5CDD505-2E9C-101B-9397-08002B2CF9AE}" pid="3" name="MediaServiceImageTags">
    <vt:lpwstr/>
  </property>
</Properties>
</file>