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4"/>
  </p:notesMasterIdLst>
  <p:handoutMasterIdLst>
    <p:handoutMasterId r:id="rId35"/>
  </p:handoutMasterIdLst>
  <p:sldIdLst>
    <p:sldId id="372" r:id="rId3"/>
    <p:sldId id="314" r:id="rId4"/>
    <p:sldId id="358" r:id="rId5"/>
    <p:sldId id="357" r:id="rId6"/>
    <p:sldId id="324" r:id="rId7"/>
    <p:sldId id="271" r:id="rId8"/>
    <p:sldId id="344" r:id="rId9"/>
    <p:sldId id="368" r:id="rId10"/>
    <p:sldId id="370" r:id="rId11"/>
    <p:sldId id="323" r:id="rId12"/>
    <p:sldId id="317" r:id="rId13"/>
    <p:sldId id="316" r:id="rId14"/>
    <p:sldId id="315" r:id="rId15"/>
    <p:sldId id="333" r:id="rId16"/>
    <p:sldId id="366" r:id="rId17"/>
    <p:sldId id="367" r:id="rId18"/>
    <p:sldId id="332" r:id="rId19"/>
    <p:sldId id="359" r:id="rId20"/>
    <p:sldId id="360" r:id="rId21"/>
    <p:sldId id="361" r:id="rId22"/>
    <p:sldId id="364" r:id="rId23"/>
    <p:sldId id="363" r:id="rId24"/>
    <p:sldId id="365" r:id="rId25"/>
    <p:sldId id="356" r:id="rId26"/>
    <p:sldId id="362" r:id="rId27"/>
    <p:sldId id="264" r:id="rId28"/>
    <p:sldId id="272" r:id="rId29"/>
    <p:sldId id="346" r:id="rId30"/>
    <p:sldId id="347" r:id="rId31"/>
    <p:sldId id="330" r:id="rId32"/>
    <p:sldId id="334"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E2B"/>
    <a:srgbClr val="174A7C"/>
    <a:srgbClr val="FF8227"/>
    <a:srgbClr val="D25131"/>
    <a:srgbClr val="002353"/>
    <a:srgbClr val="077EC3"/>
    <a:srgbClr val="6D6C6A"/>
    <a:srgbClr val="C3C360"/>
    <a:srgbClr val="FE5B9A"/>
    <a:srgbClr val="3EB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EC46A-4C4C-4295-89E0-EEDD61D0A292}" v="1" dt="2023-09-21T18:38:16.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44" autoAdjust="0"/>
    <p:restoredTop sz="94522" autoAdjust="0"/>
  </p:normalViewPr>
  <p:slideViewPr>
    <p:cSldViewPr>
      <p:cViewPr varScale="1">
        <p:scale>
          <a:sx n="36" d="100"/>
          <a:sy n="36" d="100"/>
        </p:scale>
        <p:origin x="153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5"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1552" y="0"/>
            <a:ext cx="3037254" cy="464820"/>
          </a:xfrm>
          <a:prstGeom prst="rect">
            <a:avLst/>
          </a:prstGeom>
        </p:spPr>
        <p:txBody>
          <a:bodyPr vert="horz" lIns="93177" tIns="46589" rIns="93177" bIns="46589" rtlCol="0"/>
          <a:lstStyle>
            <a:lvl1pPr algn="r">
              <a:defRPr sz="1200"/>
            </a:lvl1pPr>
          </a:lstStyle>
          <a:p>
            <a:fld id="{E22C020D-75C1-492C-A2F7-A89EE82A6BA3}" type="datetimeFigureOut">
              <a:rPr lang="en-US" smtClean="0"/>
              <a:t>10/25/2023</a:t>
            </a:fld>
            <a:endParaRPr lang="en-US"/>
          </a:p>
        </p:txBody>
      </p:sp>
      <p:sp>
        <p:nvSpPr>
          <p:cNvPr id="4" name="Footer Placeholder 3"/>
          <p:cNvSpPr>
            <a:spLocks noGrp="1"/>
          </p:cNvSpPr>
          <p:nvPr>
            <p:ph type="ftr" sz="quarter" idx="2"/>
          </p:nvPr>
        </p:nvSpPr>
        <p:spPr>
          <a:xfrm>
            <a:off x="0" y="8829967"/>
            <a:ext cx="3037255"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552" y="8829967"/>
            <a:ext cx="3037254" cy="464820"/>
          </a:xfrm>
          <a:prstGeom prst="rect">
            <a:avLst/>
          </a:prstGeom>
        </p:spPr>
        <p:txBody>
          <a:bodyPr vert="horz" lIns="93177" tIns="46589" rIns="93177" bIns="46589" rtlCol="0" anchor="b"/>
          <a:lstStyle>
            <a:lvl1pPr algn="r">
              <a:defRPr sz="1200"/>
            </a:lvl1pPr>
          </a:lstStyle>
          <a:p>
            <a:fld id="{4C3BEF1B-5449-4C70-AD0F-7360CB8F7ACE}" type="slidenum">
              <a:rPr lang="en-US" smtClean="0"/>
              <a:t>‹#›</a:t>
            </a:fld>
            <a:endParaRPr lang="en-US"/>
          </a:p>
        </p:txBody>
      </p:sp>
    </p:spTree>
    <p:extLst>
      <p:ext uri="{BB962C8B-B14F-4D97-AF65-F5344CB8AC3E}">
        <p14:creationId xmlns:p14="http://schemas.microsoft.com/office/powerpoint/2010/main" val="83965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B83DD2-5FCD-4794-AB50-5DF4B0B21829}" type="datetimeFigureOut">
              <a:rPr lang="en-US" smtClean="0"/>
              <a:t>10/25/2023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0CA0B4-F68B-46EC-9B33-ACA24D89F3AE}" type="slidenum">
              <a:rPr lang="en-US" smtClean="0"/>
              <a:t>‹#›</a:t>
            </a:fld>
            <a:endParaRPr lang="en-US"/>
          </a:p>
        </p:txBody>
      </p:sp>
    </p:spTree>
    <p:extLst>
      <p:ext uri="{BB962C8B-B14F-4D97-AF65-F5344CB8AC3E}">
        <p14:creationId xmlns:p14="http://schemas.microsoft.com/office/powerpoint/2010/main" val="187595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50C15A-8F45-4625-815A-5B2DFE1FF8DF}"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380914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DA7A6-39B4-4981-9E9F-673D03AC3125}"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99917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7D149-D22C-4782-86E7-70C35EDF2BB0}"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295078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E5C1A2-B460-4B4A-B8F5-2F39E5A1FEB2}"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2113765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E6B88-565A-43A9-8315-8278CB5D75BF}"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89815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8F01FB-9DE7-499F-A77E-7AA1EBD19190}"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179902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7EA433-228B-4A12-B77A-A4BA1EF34764}"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4037144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F5D837-5EC3-4E05-867C-4769E63C7B42}" type="datetime1">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2072947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7A8710-EDAB-465B-A6B4-27492F861EC4}" type="datetime1">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026441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2E088-5360-4A60-A52D-E49ABB3394AD}" type="datetime1">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18767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265C23-EA29-4EAB-A11F-F693807BAE31}"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44403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682EF-8EEA-4065-A138-2960CDAE51F3}"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2082429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7BD9C60-B0A2-4A9E-95D3-16DA3F6A5289}"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598208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EC6BC-ADD8-4E07-9D10-DBD37E62AE20}"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587736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E42BE-057C-41D3-9F34-E2A550C01702}"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70002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E31BB7-5AF1-4B81-BBF1-7869FDB091EF}"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309733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DA4F-78AD-4BA7-931D-34DED0062D6E}"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31781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BE67F6-4A94-4E02-9CEC-03F91B3144CD}" type="datetime1">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194093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F5E685-6863-4398-90A3-EBE9AB47A9AA}" type="datetime1">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34103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B4EEE-2D30-4621-9EBA-0C2CA406CE72}" type="datetime1">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84819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4C2A-8B96-42D1-8A92-DCAD5831B185}"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156041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5BE9E-5FAD-4032-A7CD-9C8FB7E82E6D}"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EF99D-4551-48E3-A598-3B8178494ECC}" type="slidenum">
              <a:rPr lang="en-US" smtClean="0"/>
              <a:t>‹#›</a:t>
            </a:fld>
            <a:endParaRPr lang="en-US"/>
          </a:p>
        </p:txBody>
      </p:sp>
    </p:spTree>
    <p:extLst>
      <p:ext uri="{BB962C8B-B14F-4D97-AF65-F5344CB8AC3E}">
        <p14:creationId xmlns:p14="http://schemas.microsoft.com/office/powerpoint/2010/main" val="364219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01CDC-A9C3-41E5-A845-4D654EF28D43}" type="datetime1">
              <a:rPr lang="en-US" smtClean="0"/>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99D-4551-48E3-A598-3B8178494ECC}" type="slidenum">
              <a:rPr lang="en-US" smtClean="0"/>
              <a:t>‹#›</a:t>
            </a:fld>
            <a:endParaRPr lang="en-US"/>
          </a:p>
        </p:txBody>
      </p:sp>
    </p:spTree>
    <p:extLst>
      <p:ext uri="{BB962C8B-B14F-4D97-AF65-F5344CB8AC3E}">
        <p14:creationId xmlns:p14="http://schemas.microsoft.com/office/powerpoint/2010/main" val="200029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DD1650-DF11-4DD6-B935-C9BE46B4B3AA}" type="datetime1">
              <a:rPr lang="en-US" smtClean="0"/>
              <a:t>10/25/2023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024C42-4C8B-49B7-8AD9-33A364816C8F}" type="slidenum">
              <a:rPr lang="en-US" smtClean="0"/>
              <a:t>‹#›</a:t>
            </a:fld>
            <a:endParaRPr lang="en-US"/>
          </a:p>
        </p:txBody>
      </p:sp>
    </p:spTree>
    <p:extLst>
      <p:ext uri="{BB962C8B-B14F-4D97-AF65-F5344CB8AC3E}">
        <p14:creationId xmlns:p14="http://schemas.microsoft.com/office/powerpoint/2010/main" val="4291680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legioonlineaparicio.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lendingmemo_com/45949637275/"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49029" y="5106886"/>
            <a:ext cx="6245941" cy="300082"/>
          </a:xfrm>
          <a:prstGeom prst="rect">
            <a:avLst/>
          </a:prstGeom>
          <a:solidFill>
            <a:srgbClr val="FF6600"/>
          </a:solidFill>
        </p:spPr>
        <p:txBody>
          <a:bodyPr wrap="square" rtlCol="0">
            <a:spAutoFit/>
          </a:bodyPr>
          <a:lstStyle/>
          <a:p>
            <a:pPr defTabSz="685800"/>
            <a:endParaRPr lang="en-US" sz="1350" dirty="0">
              <a:solidFill>
                <a:prstClr val="black"/>
              </a:solidFill>
              <a:latin typeface="Calibri" panose="020F0502020204030204"/>
            </a:endParaRPr>
          </a:p>
        </p:txBody>
      </p:sp>
      <p:sp>
        <p:nvSpPr>
          <p:cNvPr id="5" name="TextBox 4"/>
          <p:cNvSpPr txBox="1"/>
          <p:nvPr/>
        </p:nvSpPr>
        <p:spPr>
          <a:xfrm>
            <a:off x="3048000" y="5072261"/>
            <a:ext cx="2819400" cy="369332"/>
          </a:xfrm>
          <a:prstGeom prst="rect">
            <a:avLst/>
          </a:prstGeom>
          <a:noFill/>
        </p:spPr>
        <p:txBody>
          <a:bodyPr wrap="square" rtlCol="0">
            <a:spAutoFit/>
          </a:bodyPr>
          <a:lstStyle/>
          <a:p>
            <a:pPr algn="ctr" defTabSz="685800"/>
            <a:r>
              <a:rPr lang="en-US" dirty="0">
                <a:solidFill>
                  <a:prstClr val="white"/>
                </a:solidFill>
                <a:latin typeface="Myriad Pro Black" panose="020B0803030403020204" pitchFamily="34" charset="0"/>
              </a:rPr>
              <a:t>BOARD OF ASSESSORS</a:t>
            </a:r>
          </a:p>
        </p:txBody>
      </p:sp>
      <p:pic>
        <p:nvPicPr>
          <p:cNvPr id="7" name="Picture 6">
            <a:extLst>
              <a:ext uri="{FF2B5EF4-FFF2-40B4-BE49-F238E27FC236}">
                <a16:creationId xmlns:a16="http://schemas.microsoft.com/office/drawing/2014/main" id="{302260F2-C23A-485C-AB4D-8614A1D4E44A}"/>
              </a:ext>
            </a:extLst>
          </p:cNvPr>
          <p:cNvPicPr>
            <a:picLocks noChangeAspect="1"/>
          </p:cNvPicPr>
          <p:nvPr/>
        </p:nvPicPr>
        <p:blipFill>
          <a:blip r:embed="rId3"/>
          <a:stretch>
            <a:fillRect/>
          </a:stretch>
        </p:blipFill>
        <p:spPr>
          <a:xfrm>
            <a:off x="2526613" y="5791200"/>
            <a:ext cx="4090771" cy="682811"/>
          </a:xfrm>
          <a:prstGeom prst="rect">
            <a:avLst/>
          </a:prstGeom>
        </p:spPr>
      </p:pic>
      <p:sp>
        <p:nvSpPr>
          <p:cNvPr id="2" name="Slide Number Placeholder 1">
            <a:extLst>
              <a:ext uri="{FF2B5EF4-FFF2-40B4-BE49-F238E27FC236}">
                <a16:creationId xmlns:a16="http://schemas.microsoft.com/office/drawing/2014/main" id="{FF7A4089-A7C7-4994-99D7-7BD96FC2AFC2}"/>
              </a:ext>
            </a:extLst>
          </p:cNvPr>
          <p:cNvSpPr>
            <a:spLocks noGrp="1"/>
          </p:cNvSpPr>
          <p:nvPr>
            <p:ph type="sldNum" sz="quarter" idx="12"/>
          </p:nvPr>
        </p:nvSpPr>
        <p:spPr/>
        <p:txBody>
          <a:bodyPr/>
          <a:lstStyle/>
          <a:p>
            <a:fld id="{B2024C42-4C8B-49B7-8AD9-33A364816C8F}" type="slidenum">
              <a:rPr lang="en-US" smtClean="0"/>
              <a:t>1</a:t>
            </a:fld>
            <a:endParaRPr lang="en-US"/>
          </a:p>
        </p:txBody>
      </p:sp>
    </p:spTree>
    <p:extLst>
      <p:ext uri="{BB962C8B-B14F-4D97-AF65-F5344CB8AC3E}">
        <p14:creationId xmlns:p14="http://schemas.microsoft.com/office/powerpoint/2010/main" val="80531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 y="374467"/>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HOMESTEAD EXEMPTIONS</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1084505"/>
            <a:ext cx="8382000" cy="4955203"/>
          </a:xfrm>
          <a:prstGeom prst="rect">
            <a:avLst/>
          </a:prstGeom>
        </p:spPr>
        <p:txBody>
          <a:bodyPr wrap="square">
            <a:spAutoFit/>
          </a:bodyPr>
          <a:lstStyle/>
          <a:p>
            <a:pPr marL="285750" indent="-285750">
              <a:buFont typeface="Arial" panose="020B0604020202020204" pitchFamily="34" charset="0"/>
              <a:buChar char="•"/>
            </a:pPr>
            <a:r>
              <a:rPr lang="en-US" sz="2400" b="1" dirty="0">
                <a:effectLst>
                  <a:outerShdw blurRad="38100" dist="38100" dir="2700000" algn="tl">
                    <a:srgbClr val="000000">
                      <a:alpha val="43137"/>
                    </a:srgbClr>
                  </a:outerShdw>
                </a:effectLst>
              </a:rPr>
              <a:t>If you own and occupy a home</a:t>
            </a:r>
            <a:r>
              <a:rPr lang="en-US" sz="2400" b="1" dirty="0">
                <a:solidFill>
                  <a:srgbClr val="FF0000"/>
                </a:solidFill>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in Fulton County, you may qualify for a homestead exemption.</a:t>
            </a:r>
          </a:p>
          <a:p>
            <a:pPr marL="285750" indent="-285750">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b="1" dirty="0">
                <a:effectLst>
                  <a:outerShdw blurRad="38100" dist="38100" dir="2700000" algn="tl">
                    <a:srgbClr val="000000">
                      <a:alpha val="43137"/>
                    </a:srgbClr>
                  </a:outerShdw>
                </a:effectLst>
              </a:rPr>
              <a:t>A homestead exemption is a legal provision established by state law and local legislation that may reduce the assessed value of owner-occupied homes.</a:t>
            </a:r>
          </a:p>
          <a:p>
            <a:pPr marL="285750" indent="-285750">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b="1" dirty="0">
                <a:effectLst>
                  <a:outerShdw blurRad="38100" dist="38100" dir="2700000" algn="tl">
                    <a:srgbClr val="000000">
                      <a:alpha val="43137"/>
                    </a:srgbClr>
                  </a:outerShdw>
                </a:effectLst>
              </a:rPr>
              <a:t>While you can apply for a homestead exemption at any time, the deadline in order to qualify for the current tax year is April 1st. </a:t>
            </a:r>
          </a:p>
          <a:p>
            <a:pPr marL="285750" indent="-285750">
              <a:buFont typeface="Arial" panose="020B0604020202020204" pitchFamily="34" charset="0"/>
              <a:buChar char="•"/>
            </a:pPr>
            <a:endParaRPr lang="en-US" sz="2000" b="1" dirty="0">
              <a:effectLst>
                <a:outerShdw blurRad="38100" dist="38100" dir="2700000" algn="tl">
                  <a:srgbClr val="000000">
                    <a:alpha val="43137"/>
                  </a:srgbClr>
                </a:outerShdw>
              </a:effectLst>
            </a:endParaRPr>
          </a:p>
          <a:p>
            <a:endParaRPr lang="en-US" sz="2000" b="1" i="1" dirty="0">
              <a:effectLst>
                <a:outerShdw blurRad="38100" dist="38100" dir="2700000" algn="tl">
                  <a:srgbClr val="000000">
                    <a:alpha val="43137"/>
                  </a:srgbClr>
                </a:outerShdw>
              </a:effectLst>
            </a:endParaRPr>
          </a:p>
          <a:p>
            <a:pPr marL="342900" indent="-342900">
              <a:buAutoNum type="arabicPeriod"/>
            </a:pPr>
            <a:endParaRPr lang="en-US" b="1" dirty="0">
              <a:solidFill>
                <a:srgbClr val="1F497D"/>
              </a:solidFill>
              <a:effectLst>
                <a:outerShdw blurRad="31750" dist="25400" dir="5400000" algn="tl" rotWithShape="0">
                  <a:srgbClr val="000000">
                    <a:alpha val="25000"/>
                  </a:srgbClr>
                </a:outerShdw>
              </a:effectLst>
            </a:endParaRPr>
          </a:p>
          <a:p>
            <a:endParaRPr lang="en-US" b="1" dirty="0">
              <a:solidFill>
                <a:srgbClr val="1F497D"/>
              </a:solidFill>
              <a:effectLst>
                <a:outerShdw blurRad="31750" dist="25400" dir="5400000" algn="tl" rotWithShape="0">
                  <a:srgbClr val="000000">
                    <a:alpha val="25000"/>
                  </a:srgbClr>
                </a:outerShdw>
              </a:effectLst>
            </a:endParaRPr>
          </a:p>
        </p:txBody>
      </p:sp>
      <p:pic>
        <p:nvPicPr>
          <p:cNvPr id="3" name="Picture 2" descr="Graphical user interface, website&#10;&#10;Description automatically generated">
            <a:extLst>
              <a:ext uri="{FF2B5EF4-FFF2-40B4-BE49-F238E27FC236}">
                <a16:creationId xmlns:a16="http://schemas.microsoft.com/office/drawing/2014/main" id="{8DE3732F-B777-42E9-8D46-1601D566CA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90800" y="5041021"/>
            <a:ext cx="3596640" cy="1123950"/>
          </a:xfrm>
          <a:prstGeom prst="rect">
            <a:avLst/>
          </a:prstGeom>
        </p:spPr>
      </p:pic>
      <p:sp>
        <p:nvSpPr>
          <p:cNvPr id="2" name="Slide Number Placeholder 1">
            <a:extLst>
              <a:ext uri="{FF2B5EF4-FFF2-40B4-BE49-F238E27FC236}">
                <a16:creationId xmlns:a16="http://schemas.microsoft.com/office/drawing/2014/main" id="{EC53B9E4-C1FE-43CF-BFEE-BA5B25850080}"/>
              </a:ext>
            </a:extLst>
          </p:cNvPr>
          <p:cNvSpPr>
            <a:spLocks noGrp="1"/>
          </p:cNvSpPr>
          <p:nvPr>
            <p:ph type="sldNum" sz="quarter" idx="12"/>
          </p:nvPr>
        </p:nvSpPr>
        <p:spPr/>
        <p:txBody>
          <a:bodyPr/>
          <a:lstStyle/>
          <a:p>
            <a:fld id="{B1DEF99D-4551-48E3-A598-3B8178494ECC}" type="slidenum">
              <a:rPr lang="en-US" smtClean="0"/>
              <a:t>10</a:t>
            </a:fld>
            <a:endParaRPr lang="en-US" dirty="0"/>
          </a:p>
        </p:txBody>
      </p:sp>
    </p:spTree>
    <p:extLst>
      <p:ext uri="{BB962C8B-B14F-4D97-AF65-F5344CB8AC3E}">
        <p14:creationId xmlns:p14="http://schemas.microsoft.com/office/powerpoint/2010/main" val="8400757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AVAILABLE EXEMPTIONS</a:t>
            </a:r>
            <a:endParaRPr lang="en-US" sz="3200" dirty="0">
              <a:latin typeface="Century Gothic" panose="020B0502020202020204" pitchFamily="34" charset="0"/>
            </a:endParaRPr>
          </a:p>
        </p:txBody>
      </p:sp>
      <p:sp>
        <p:nvSpPr>
          <p:cNvPr id="6" name="TextBox 5">
            <a:extLst>
              <a:ext uri="{FF2B5EF4-FFF2-40B4-BE49-F238E27FC236}">
                <a16:creationId xmlns:a16="http://schemas.microsoft.com/office/drawing/2014/main" id="{000225CE-2E14-4F99-90FD-685081D66C98}"/>
              </a:ext>
            </a:extLst>
          </p:cNvPr>
          <p:cNvSpPr txBox="1"/>
          <p:nvPr/>
        </p:nvSpPr>
        <p:spPr>
          <a:xfrm>
            <a:off x="381000" y="1174582"/>
            <a:ext cx="8610600" cy="3970318"/>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There are a variety of exemptions available to the citizens of Fulton County.</a:t>
            </a:r>
          </a:p>
          <a:p>
            <a:pPr marL="914400" lvl="1"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rPr>
              <a:t>There are basic exemptions which only require the applicant to own and occupy the property as of January 1st</a:t>
            </a:r>
            <a:r>
              <a:rPr lang="en-US" sz="2800" b="1" dirty="0">
                <a:solidFill>
                  <a:srgbClr val="FF0000"/>
                </a:solidFill>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to qualify.</a:t>
            </a:r>
          </a:p>
          <a:p>
            <a:pPr lvl="1"/>
            <a:endParaRPr lang="en-US" sz="2800" b="1" dirty="0">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rPr>
              <a:t>There are special exemptions for which one may qualify depending on their age and income levels.</a:t>
            </a:r>
          </a:p>
        </p:txBody>
      </p:sp>
      <p:pic>
        <p:nvPicPr>
          <p:cNvPr id="3" name="Picture 2" descr="Calendar&#10;&#10;Description automatically generated">
            <a:extLst>
              <a:ext uri="{FF2B5EF4-FFF2-40B4-BE49-F238E27FC236}">
                <a16:creationId xmlns:a16="http://schemas.microsoft.com/office/drawing/2014/main" id="{D13DD244-FCA2-4913-A5DB-1348AA4949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67000" y="5257800"/>
            <a:ext cx="3505200" cy="1502806"/>
          </a:xfrm>
          <a:prstGeom prst="rect">
            <a:avLst/>
          </a:prstGeom>
        </p:spPr>
      </p:pic>
      <p:sp>
        <p:nvSpPr>
          <p:cNvPr id="2" name="Slide Number Placeholder 1">
            <a:extLst>
              <a:ext uri="{FF2B5EF4-FFF2-40B4-BE49-F238E27FC236}">
                <a16:creationId xmlns:a16="http://schemas.microsoft.com/office/drawing/2014/main" id="{71F8B100-1938-40AE-8EC2-4187123D471D}"/>
              </a:ext>
            </a:extLst>
          </p:cNvPr>
          <p:cNvSpPr>
            <a:spLocks noGrp="1"/>
          </p:cNvSpPr>
          <p:nvPr>
            <p:ph type="sldNum" sz="quarter" idx="12"/>
          </p:nvPr>
        </p:nvSpPr>
        <p:spPr/>
        <p:txBody>
          <a:bodyPr/>
          <a:lstStyle/>
          <a:p>
            <a:fld id="{B1DEF99D-4551-48E3-A598-3B8178494ECC}" type="slidenum">
              <a:rPr lang="en-US" smtClean="0"/>
              <a:t>11</a:t>
            </a:fld>
            <a:endParaRPr lang="en-US"/>
          </a:p>
        </p:txBody>
      </p:sp>
    </p:spTree>
    <p:extLst>
      <p:ext uri="{BB962C8B-B14F-4D97-AF65-F5344CB8AC3E}">
        <p14:creationId xmlns:p14="http://schemas.microsoft.com/office/powerpoint/2010/main" val="1617133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35233"/>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APPLY FOR HOMESTEAD EXEMPTIONS</a:t>
            </a:r>
          </a:p>
        </p:txBody>
      </p:sp>
      <p:sp>
        <p:nvSpPr>
          <p:cNvPr id="2" name="TextBox 1">
            <a:extLst>
              <a:ext uri="{FF2B5EF4-FFF2-40B4-BE49-F238E27FC236}">
                <a16:creationId xmlns:a16="http://schemas.microsoft.com/office/drawing/2014/main" id="{073027D7-F850-4822-AF99-3C4E4103B196}"/>
              </a:ext>
            </a:extLst>
          </p:cNvPr>
          <p:cNvSpPr txBox="1"/>
          <p:nvPr/>
        </p:nvSpPr>
        <p:spPr>
          <a:xfrm>
            <a:off x="273474" y="1423050"/>
            <a:ext cx="8610600" cy="5447645"/>
          </a:xfrm>
          <a:prstGeom prst="rect">
            <a:avLst/>
          </a:prstGeom>
          <a:noFill/>
        </p:spPr>
        <p:txBody>
          <a:bodyPr wrap="square" rtlCol="0">
            <a:spAutoFit/>
          </a:bodyPr>
          <a:lstStyle/>
          <a:p>
            <a:r>
              <a:rPr lang="en-US" sz="2400" b="1" dirty="0">
                <a:solidFill>
                  <a:srgbClr val="E46E2B"/>
                </a:solidFill>
                <a:effectLst>
                  <a:outerShdw blurRad="38100" dist="38100" dir="2700000" algn="tl">
                    <a:srgbClr val="000000">
                      <a:alpha val="43137"/>
                    </a:srgbClr>
                  </a:outerShdw>
                </a:effectLst>
              </a:rPr>
              <a:t>ONLINE FILING:</a:t>
            </a: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File through our online portal at www.fultonassessor.org</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Upload documents at your convenience</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Electronic record of your filing</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r>
              <a:rPr lang="en-US" sz="2400" b="1" dirty="0">
                <a:solidFill>
                  <a:srgbClr val="E46E2B"/>
                </a:solidFill>
                <a:effectLst>
                  <a:outerShdw blurRad="38100" dist="38100" dir="2700000" algn="tl">
                    <a:srgbClr val="000000">
                      <a:alpha val="43137"/>
                    </a:srgbClr>
                  </a:outerShdw>
                </a:effectLst>
              </a:rPr>
              <a:t>MANUAL FILING:</a:t>
            </a: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Administrative Office</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Satellite Locations</a:t>
            </a:r>
          </a:p>
          <a:p>
            <a:pPr marL="457200" indent="-457200">
              <a:buFont typeface="Arial" panose="020B0604020202020204" pitchFamily="34" charset="0"/>
              <a:buChar char="•"/>
            </a:pPr>
            <a:endParaRPr lang="en-US" sz="2000" dirty="0">
              <a:solidFill>
                <a:srgbClr val="174A7C"/>
              </a:solidFill>
            </a:endParaRPr>
          </a:p>
        </p:txBody>
      </p:sp>
      <p:sp>
        <p:nvSpPr>
          <p:cNvPr id="3" name="Slide Number Placeholder 2">
            <a:extLst>
              <a:ext uri="{FF2B5EF4-FFF2-40B4-BE49-F238E27FC236}">
                <a16:creationId xmlns:a16="http://schemas.microsoft.com/office/drawing/2014/main" id="{FD7B2125-2A45-41B5-8A00-6FA89067A24B}"/>
              </a:ext>
            </a:extLst>
          </p:cNvPr>
          <p:cNvSpPr>
            <a:spLocks noGrp="1"/>
          </p:cNvSpPr>
          <p:nvPr>
            <p:ph type="sldNum" sz="quarter" idx="12"/>
          </p:nvPr>
        </p:nvSpPr>
        <p:spPr/>
        <p:txBody>
          <a:bodyPr/>
          <a:lstStyle/>
          <a:p>
            <a:fld id="{B1DEF99D-4551-48E3-A598-3B8178494ECC}" type="slidenum">
              <a:rPr lang="en-US" smtClean="0"/>
              <a:t>12</a:t>
            </a:fld>
            <a:endParaRPr lang="en-US"/>
          </a:p>
        </p:txBody>
      </p:sp>
    </p:spTree>
    <p:extLst>
      <p:ext uri="{BB962C8B-B14F-4D97-AF65-F5344CB8AC3E}">
        <p14:creationId xmlns:p14="http://schemas.microsoft.com/office/powerpoint/2010/main" val="181744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REQUIRED DOCUMENTATION</a:t>
            </a:r>
          </a:p>
        </p:txBody>
      </p:sp>
      <p:sp>
        <p:nvSpPr>
          <p:cNvPr id="6" name="TextBox 5">
            <a:extLst>
              <a:ext uri="{FF2B5EF4-FFF2-40B4-BE49-F238E27FC236}">
                <a16:creationId xmlns:a16="http://schemas.microsoft.com/office/drawing/2014/main" id="{000225CE-2E14-4F99-90FD-685081D66C98}"/>
              </a:ext>
            </a:extLst>
          </p:cNvPr>
          <p:cNvSpPr txBox="1"/>
          <p:nvPr/>
        </p:nvSpPr>
        <p:spPr>
          <a:xfrm>
            <a:off x="381000" y="1219200"/>
            <a:ext cx="8610600" cy="5632311"/>
          </a:xfrm>
          <a:prstGeom prst="rect">
            <a:avLst/>
          </a:prstGeom>
          <a:noFill/>
        </p:spPr>
        <p:txBody>
          <a:bodyPr wrap="square" rtlCol="0">
            <a:spAutoFit/>
          </a:bodyPr>
          <a:lstStyle/>
          <a:p>
            <a:r>
              <a:rPr lang="en-US" sz="2400" b="1" dirty="0">
                <a:solidFill>
                  <a:srgbClr val="E46E2B"/>
                </a:solidFill>
                <a:effectLst>
                  <a:outerShdw blurRad="38100" dist="38100" dir="2700000" algn="tl">
                    <a:srgbClr val="000000">
                      <a:alpha val="43137"/>
                    </a:srgbClr>
                  </a:outerShdw>
                </a:effectLst>
              </a:rPr>
              <a:t>A BASIC HOMESTEAD EXEMPTION:</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A valid Georgia Driver’s License or Georgia Identification Card</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Registration for vehicles owned by and registered by the property owner(s)</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Social Security Number</a:t>
            </a:r>
          </a:p>
          <a:p>
            <a:pPr marL="457200" indent="-457200">
              <a:buFont typeface="Arial" panose="020B0604020202020204" pitchFamily="34" charset="0"/>
              <a:buChar char="•"/>
            </a:pPr>
            <a:endParaRPr lang="en-US" sz="2400" b="1" dirty="0">
              <a:solidFill>
                <a:srgbClr val="174A7C"/>
              </a:solidFill>
              <a:effectLst>
                <a:outerShdw blurRad="38100" dist="38100" dir="2700000" algn="tl">
                  <a:srgbClr val="000000">
                    <a:alpha val="43137"/>
                  </a:srgbClr>
                </a:outerShdw>
              </a:effectLst>
            </a:endParaRPr>
          </a:p>
          <a:p>
            <a:r>
              <a:rPr lang="en-US" sz="2400" b="1" dirty="0">
                <a:solidFill>
                  <a:srgbClr val="E46E2B"/>
                </a:solidFill>
                <a:effectLst>
                  <a:outerShdw blurRad="38100" dist="38100" dir="2700000" algn="tl">
                    <a:srgbClr val="000000">
                      <a:alpha val="43137"/>
                    </a:srgbClr>
                  </a:outerShdw>
                </a:effectLst>
              </a:rPr>
              <a:t>SPECIAL EXEMPTIONS (SENIORS AND INCOME BASED):</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State and Federal Tax Returns </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Social Security Award Letter (if you do not file income tax)</a:t>
            </a:r>
          </a:p>
          <a:p>
            <a:pPr marL="457200" indent="-457200">
              <a:buFont typeface="Arial" panose="020B0604020202020204" pitchFamily="34" charset="0"/>
              <a:buChar char="•"/>
            </a:pPr>
            <a:endParaRPr lang="en-US" sz="2400" b="1" dirty="0">
              <a:solidFill>
                <a:srgbClr val="174A7C"/>
              </a:solidFill>
              <a:effectLst>
                <a:outerShdw blurRad="38100" dist="38100" dir="2700000" algn="tl">
                  <a:srgbClr val="000000">
                    <a:alpha val="43137"/>
                  </a:srgbClr>
                </a:outerShdw>
              </a:effectLst>
            </a:endParaRPr>
          </a:p>
          <a:p>
            <a:r>
              <a:rPr lang="en-US" sz="2400" b="1" dirty="0">
                <a:solidFill>
                  <a:srgbClr val="E46E2B"/>
                </a:solidFill>
                <a:effectLst>
                  <a:outerShdw blurRad="38100" dist="38100" dir="2700000" algn="tl">
                    <a:srgbClr val="000000">
                      <a:alpha val="43137"/>
                    </a:srgbClr>
                  </a:outerShdw>
                </a:effectLst>
              </a:rPr>
              <a:t>PROPERTY IN THE NAME OF A TRUST:</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Trust affidavit</a:t>
            </a:r>
          </a:p>
          <a:p>
            <a:endParaRPr lang="en-US" sz="2400" b="1" i="1" dirty="0">
              <a:effectLst>
                <a:outerShdw blurRad="38100" dist="38100" dir="2700000" algn="tl">
                  <a:srgbClr val="000000">
                    <a:alpha val="43137"/>
                  </a:srgbClr>
                </a:outerShdw>
              </a:effectLst>
            </a:endParaRPr>
          </a:p>
          <a:p>
            <a:r>
              <a:rPr lang="en-US" sz="2400" b="1" i="1" dirty="0">
                <a:effectLst>
                  <a:outerShdw blurRad="38100" dist="38100" dir="2700000" algn="tl">
                    <a:srgbClr val="000000">
                      <a:alpha val="43137"/>
                    </a:srgbClr>
                  </a:outerShdw>
                </a:effectLst>
              </a:rPr>
              <a:t>Your name must be on the deed in order to apply.</a:t>
            </a:r>
          </a:p>
          <a:p>
            <a:pPr marL="457200" indent="-457200">
              <a:buFont typeface="Arial" panose="020B0604020202020204" pitchFamily="34" charset="0"/>
              <a:buChar char="•"/>
            </a:pPr>
            <a:endParaRPr lang="en-US" sz="2400" dirty="0">
              <a:solidFill>
                <a:srgbClr val="174A7C"/>
              </a:solidFill>
            </a:endParaRPr>
          </a:p>
        </p:txBody>
      </p:sp>
      <p:sp>
        <p:nvSpPr>
          <p:cNvPr id="2" name="Slide Number Placeholder 1">
            <a:extLst>
              <a:ext uri="{FF2B5EF4-FFF2-40B4-BE49-F238E27FC236}">
                <a16:creationId xmlns:a16="http://schemas.microsoft.com/office/drawing/2014/main" id="{C9A39032-5215-425E-9C82-B21B66CE6BF1}"/>
              </a:ext>
            </a:extLst>
          </p:cNvPr>
          <p:cNvSpPr>
            <a:spLocks noGrp="1"/>
          </p:cNvSpPr>
          <p:nvPr>
            <p:ph type="sldNum" sz="quarter" idx="12"/>
          </p:nvPr>
        </p:nvSpPr>
        <p:spPr/>
        <p:txBody>
          <a:bodyPr/>
          <a:lstStyle/>
          <a:p>
            <a:fld id="{B1DEF99D-4551-48E3-A598-3B8178494ECC}" type="slidenum">
              <a:rPr lang="en-US" smtClean="0"/>
              <a:t>13</a:t>
            </a:fld>
            <a:endParaRPr lang="en-US"/>
          </a:p>
        </p:txBody>
      </p:sp>
    </p:spTree>
    <p:extLst>
      <p:ext uri="{BB962C8B-B14F-4D97-AF65-F5344CB8AC3E}">
        <p14:creationId xmlns:p14="http://schemas.microsoft.com/office/powerpoint/2010/main" val="233089097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3924216"/>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1F497D"/>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48-5-2 		Definitions</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“Arm’s length, bona fide sale” means a transaction which has occurred in good faith without fraud or deceit carried out by unrelated or unaffiliated parties, as by a willing buyer and a willing seller, each acting in his or her own self-interest, including but not limited to a distress sale, short sale, bank sale, or sale at public auction.</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“Fair market value of property” means the amount a knowledgeable buyer would pay for the property and a willing seller would accept for the property at an arm’s length, bona fide sale. </a:t>
            </a:r>
          </a:p>
          <a:p>
            <a:pPr lvl="1">
              <a:lnSpc>
                <a:spcPct val="107000"/>
              </a:lnSpc>
              <a:spcAft>
                <a:spcPts val="800"/>
              </a:spcAft>
            </a:pPr>
            <a:endParaRPr lang="en-US"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E8DD324-84F1-481D-A68F-EEA373743E00}"/>
              </a:ext>
            </a:extLst>
          </p:cNvPr>
          <p:cNvSpPr>
            <a:spLocks noGrp="1"/>
          </p:cNvSpPr>
          <p:nvPr>
            <p:ph type="sldNum" sz="quarter" idx="12"/>
          </p:nvPr>
        </p:nvSpPr>
        <p:spPr/>
        <p:txBody>
          <a:bodyPr/>
          <a:lstStyle/>
          <a:p>
            <a:fld id="{B1DEF99D-4551-48E3-A598-3B8178494ECC}" type="slidenum">
              <a:rPr lang="en-US" smtClean="0"/>
              <a:t>14</a:t>
            </a:fld>
            <a:endParaRPr lang="en-US"/>
          </a:p>
        </p:txBody>
      </p:sp>
    </p:spTree>
    <p:extLst>
      <p:ext uri="{BB962C8B-B14F-4D97-AF65-F5344CB8AC3E}">
        <p14:creationId xmlns:p14="http://schemas.microsoft.com/office/powerpoint/2010/main" val="373361752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4613635"/>
          </a:xfrm>
          <a:prstGeom prst="rect">
            <a:avLst/>
          </a:prstGeom>
        </p:spPr>
        <p:txBody>
          <a:bodyPr wrap="square">
            <a:spAutoFit/>
          </a:bodyPr>
          <a:lstStyle/>
          <a:p>
            <a:pPr marL="342900" indent="-342900">
              <a:buFont typeface="Arial" panose="020B0604020202020204" pitchFamily="34" charset="0"/>
              <a:buChar char="•"/>
            </a:pPr>
            <a:endParaRPr lang="en-US" sz="2000" b="1" dirty="0">
              <a:solidFill>
                <a:srgbClr val="1F497D"/>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48-5-269.1	Adoption by commissioner and requirement of use 			of uniform procedural manual for appraising 			tangible personal property.</a:t>
            </a: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directed the Revenue Commissioner to provide local tax assessing officials with uniform procedures to be used in the appraisal of all real and personal property</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commissioner shall adopt by rule, subject to Chapter 13 of Title 50, the “Georgia Administrative Procedure Act,” and maintain an appropriate procedural manual for use by county property appraisal staff in appraising tangible real and personal property for ad valorem tax purposes.</a:t>
            </a:r>
          </a:p>
          <a:p>
            <a:pPr marR="0">
              <a:lnSpc>
                <a:spcPct val="107000"/>
              </a:lnSpc>
              <a:spcBef>
                <a:spcPts val="0"/>
              </a:spcBef>
              <a:spcAft>
                <a:spcPts val="800"/>
              </a:spcAft>
            </a:pPr>
            <a:endParaRPr lang="en-US" b="1" dirty="0">
              <a:effectLst>
                <a:outerShdw blurRad="38100" dist="38100" dir="2700000" algn="tl">
                  <a:srgbClr val="000000">
                    <a:alpha val="43137"/>
                  </a:srgbClr>
                </a:outerShdw>
              </a:effectLst>
              <a:highlight>
                <a:srgbClr val="FFFF00"/>
              </a:highligh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584F7D6-974E-49D5-BA8B-E0F7CC7115BE}"/>
              </a:ext>
            </a:extLst>
          </p:cNvPr>
          <p:cNvSpPr>
            <a:spLocks noGrp="1"/>
          </p:cNvSpPr>
          <p:nvPr>
            <p:ph type="sldNum" sz="quarter" idx="12"/>
          </p:nvPr>
        </p:nvSpPr>
        <p:spPr/>
        <p:txBody>
          <a:bodyPr/>
          <a:lstStyle/>
          <a:p>
            <a:fld id="{B1DEF99D-4551-48E3-A598-3B8178494ECC}" type="slidenum">
              <a:rPr lang="en-US" smtClean="0"/>
              <a:t>15</a:t>
            </a:fld>
            <a:endParaRPr lang="en-US"/>
          </a:p>
        </p:txBody>
      </p:sp>
    </p:spTree>
    <p:extLst>
      <p:ext uri="{BB962C8B-B14F-4D97-AF65-F5344CB8AC3E}">
        <p14:creationId xmlns:p14="http://schemas.microsoft.com/office/powerpoint/2010/main" val="272100736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3764941"/>
          </a:xfrm>
          <a:prstGeom prst="rect">
            <a:avLst/>
          </a:prstGeom>
        </p:spPr>
        <p:txBody>
          <a:bodyPr wrap="square">
            <a:spAutoFit/>
          </a:bodyPr>
          <a:lstStyle/>
          <a:p>
            <a:pPr marL="342900" indent="-342900">
              <a:buFont typeface="Arial" panose="020B0604020202020204" pitchFamily="34" charset="0"/>
              <a:buChar char="•"/>
            </a:pPr>
            <a:endParaRPr lang="en-US" sz="2000" b="1" dirty="0">
              <a:solidFill>
                <a:srgbClr val="1F497D"/>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48-5-269.1 (continued) </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manual adopted by the commissioner pursuant to this Code section shall be utilized by county property appraisal staff in the appraisal of tangible real and personal property for ad valorem tax purposes.</a:t>
            </a:r>
          </a:p>
          <a:p>
            <a:pPr lvl="1">
              <a:lnSpc>
                <a:spcPct val="107000"/>
              </a:lnSpc>
              <a:spcAft>
                <a:spcPts val="800"/>
              </a:spcAft>
            </a:pPr>
            <a:endPar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Supplemental Rules and Regulations of the State of Georgia</a:t>
            </a:r>
          </a:p>
          <a:p>
            <a:pPr marL="742950" lvl="1" indent="-285750">
              <a:lnSpc>
                <a:spcPct val="107000"/>
              </a:lnSpc>
              <a:spcAft>
                <a:spcPts val="800"/>
              </a:spcAft>
              <a:buFont typeface="Arial" panose="020B0604020202020204" pitchFamily="34" charset="0"/>
              <a:buChar char="•"/>
            </a:pPr>
            <a:r>
              <a:rPr lang="en-US"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Appraisal Procedures Manual (APM) - 560-11-10</a:t>
            </a:r>
          </a:p>
          <a:p>
            <a:pPr marR="0">
              <a:lnSpc>
                <a:spcPct val="107000"/>
              </a:lnSpc>
              <a:spcBef>
                <a:spcPts val="0"/>
              </a:spcBef>
              <a:spcAft>
                <a:spcPts val="800"/>
              </a:spcAft>
            </a:pPr>
            <a:endParaRPr lang="en-US" b="1" dirty="0">
              <a:effectLst>
                <a:outerShdw blurRad="38100" dist="38100" dir="2700000" algn="tl">
                  <a:srgbClr val="000000">
                    <a:alpha val="43137"/>
                  </a:srgbClr>
                </a:outerShdw>
              </a:effectLst>
              <a:highlight>
                <a:srgbClr val="FFFF00"/>
              </a:highligh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A1488F3-E3FF-49A2-AB18-E9E56170FED6}"/>
              </a:ext>
            </a:extLst>
          </p:cNvPr>
          <p:cNvSpPr>
            <a:spLocks noGrp="1"/>
          </p:cNvSpPr>
          <p:nvPr>
            <p:ph type="sldNum" sz="quarter" idx="12"/>
          </p:nvPr>
        </p:nvSpPr>
        <p:spPr/>
        <p:txBody>
          <a:bodyPr/>
          <a:lstStyle/>
          <a:p>
            <a:fld id="{B1DEF99D-4551-48E3-A598-3B8178494ECC}" type="slidenum">
              <a:rPr lang="en-US" smtClean="0"/>
              <a:t>16</a:t>
            </a:fld>
            <a:endParaRPr lang="en-US"/>
          </a:p>
        </p:txBody>
      </p:sp>
    </p:spTree>
    <p:extLst>
      <p:ext uri="{BB962C8B-B14F-4D97-AF65-F5344CB8AC3E}">
        <p14:creationId xmlns:p14="http://schemas.microsoft.com/office/powerpoint/2010/main" val="3597862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APPRAISAL PROCESS</a:t>
            </a:r>
          </a:p>
        </p:txBody>
      </p:sp>
      <p:sp>
        <p:nvSpPr>
          <p:cNvPr id="6" name="TextBox 5">
            <a:extLst>
              <a:ext uri="{FF2B5EF4-FFF2-40B4-BE49-F238E27FC236}">
                <a16:creationId xmlns:a16="http://schemas.microsoft.com/office/drawing/2014/main" id="{000225CE-2E14-4F99-90FD-685081D66C98}"/>
              </a:ext>
            </a:extLst>
          </p:cNvPr>
          <p:cNvSpPr txBox="1"/>
          <p:nvPr/>
        </p:nvSpPr>
        <p:spPr>
          <a:xfrm>
            <a:off x="762000" y="990600"/>
            <a:ext cx="8077200" cy="7786747"/>
          </a:xfrm>
          <a:prstGeom prst="rect">
            <a:avLst/>
          </a:prstGeom>
          <a:noFill/>
        </p:spPr>
        <p:txBody>
          <a:bodyPr wrap="square" rtlCol="0">
            <a:spAutoFit/>
          </a:bodyPr>
          <a:lstStyle/>
          <a:p>
            <a:pPr marL="342900" indent="-342900" algn="ctr">
              <a:buFont typeface="Arial" panose="020B0604020202020204" pitchFamily="34" charset="0"/>
              <a:buChar char="•"/>
            </a:pPr>
            <a:endParaRPr lang="en-US" sz="2400" b="1" i="1" dirty="0">
              <a:solidFill>
                <a:srgbClr val="E46E2B"/>
              </a:solidFill>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Processing of Land Splits &amp; Combinations</a:t>
            </a:r>
          </a:p>
          <a:p>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Listing of New Construction</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Processing of Permitted Activity</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Sales Verification</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Revaluation of Assessments (based on the market)</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Processing of Appeals</a:t>
            </a: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endParaRPr lang="en-US" sz="2800" dirty="0"/>
          </a:p>
        </p:txBody>
      </p:sp>
      <p:sp>
        <p:nvSpPr>
          <p:cNvPr id="2" name="Slide Number Placeholder 1">
            <a:extLst>
              <a:ext uri="{FF2B5EF4-FFF2-40B4-BE49-F238E27FC236}">
                <a16:creationId xmlns:a16="http://schemas.microsoft.com/office/drawing/2014/main" id="{583BC3CF-9100-4B59-87AC-0D284DCA940F}"/>
              </a:ext>
            </a:extLst>
          </p:cNvPr>
          <p:cNvSpPr>
            <a:spLocks noGrp="1"/>
          </p:cNvSpPr>
          <p:nvPr>
            <p:ph type="sldNum" sz="quarter" idx="12"/>
          </p:nvPr>
        </p:nvSpPr>
        <p:spPr/>
        <p:txBody>
          <a:bodyPr/>
          <a:lstStyle/>
          <a:p>
            <a:fld id="{B1DEF99D-4551-48E3-A598-3B8178494ECC}" type="slidenum">
              <a:rPr lang="en-US" smtClean="0"/>
              <a:t>17</a:t>
            </a:fld>
            <a:endParaRPr lang="en-US"/>
          </a:p>
        </p:txBody>
      </p:sp>
    </p:spTree>
    <p:extLst>
      <p:ext uri="{BB962C8B-B14F-4D97-AF65-F5344CB8AC3E}">
        <p14:creationId xmlns:p14="http://schemas.microsoft.com/office/powerpoint/2010/main" val="12773703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PROPERTY ASSESSMENT BASICS</a:t>
            </a:r>
          </a:p>
        </p:txBody>
      </p:sp>
      <p:sp>
        <p:nvSpPr>
          <p:cNvPr id="6" name="TextBox 5">
            <a:extLst>
              <a:ext uri="{FF2B5EF4-FFF2-40B4-BE49-F238E27FC236}">
                <a16:creationId xmlns:a16="http://schemas.microsoft.com/office/drawing/2014/main" id="{000225CE-2E14-4F99-90FD-685081D66C98}"/>
              </a:ext>
            </a:extLst>
          </p:cNvPr>
          <p:cNvSpPr txBox="1"/>
          <p:nvPr/>
        </p:nvSpPr>
        <p:spPr>
          <a:xfrm>
            <a:off x="228600" y="1431901"/>
            <a:ext cx="4914900" cy="4893647"/>
          </a:xfrm>
          <a:prstGeom prst="rect">
            <a:avLst/>
          </a:prstGeom>
          <a:noFill/>
        </p:spPr>
        <p:txBody>
          <a:bodyPr wrap="square" rtlCol="0">
            <a:spAutoFit/>
          </a:bodyPr>
          <a:lstStyle/>
          <a:p>
            <a:pPr marL="0" indent="0">
              <a:buNone/>
            </a:pPr>
            <a:r>
              <a:rPr lang="en-US" sz="2400" b="1" dirty="0">
                <a:effectLst>
                  <a:outerShdw blurRad="38100" dist="38100" dir="2700000" algn="tl">
                    <a:srgbClr val="000000">
                      <a:alpha val="43137"/>
                    </a:srgbClr>
                  </a:outerShdw>
                </a:effectLst>
              </a:rPr>
              <a:t>How do you establish the value of my house?</a:t>
            </a:r>
          </a:p>
          <a:p>
            <a:pPr marL="0" indent="0">
              <a:buNone/>
            </a:pPr>
            <a:endParaRPr lang="en-US" sz="24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Location</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Review of Property Characteristics</a:t>
            </a:r>
          </a:p>
          <a:p>
            <a:pPr marL="800100" lvl="1" indent="-342900">
              <a:buFont typeface="Arial" panose="020B0604020202020204" pitchFamily="34" charset="0"/>
              <a:buChar char="•"/>
            </a:pPr>
            <a:r>
              <a:rPr lang="en-US" sz="2400" b="1" dirty="0">
                <a:effectLst>
                  <a:outerShdw blurRad="38100" dist="38100" dir="2700000" algn="tl">
                    <a:srgbClr val="000000">
                      <a:alpha val="43137"/>
                    </a:srgbClr>
                  </a:outerShdw>
                </a:effectLst>
              </a:rPr>
              <a:t>Size of Lot</a:t>
            </a:r>
          </a:p>
          <a:p>
            <a:pPr marL="800100" lvl="1" indent="-342900">
              <a:buFont typeface="Arial" panose="020B0604020202020204" pitchFamily="34" charset="0"/>
              <a:buChar char="•"/>
            </a:pPr>
            <a:r>
              <a:rPr lang="en-US" sz="2400" b="1" dirty="0">
                <a:effectLst>
                  <a:outerShdw blurRad="38100" dist="38100" dir="2700000" algn="tl">
                    <a:srgbClr val="000000">
                      <a:alpha val="43137"/>
                    </a:srgbClr>
                  </a:outerShdw>
                </a:effectLst>
              </a:rPr>
              <a:t>Improvement Square Footage</a:t>
            </a:r>
          </a:p>
          <a:p>
            <a:pPr marL="800100" lvl="1" indent="-342900">
              <a:buFont typeface="Arial" panose="020B0604020202020204" pitchFamily="34" charset="0"/>
              <a:buChar char="•"/>
            </a:pPr>
            <a:r>
              <a:rPr lang="en-US" sz="2400" b="1" dirty="0">
                <a:effectLst>
                  <a:outerShdw blurRad="38100" dist="38100" dir="2700000" algn="tl">
                    <a:srgbClr val="000000">
                      <a:alpha val="43137"/>
                    </a:srgbClr>
                  </a:outerShdw>
                </a:effectLst>
              </a:rPr>
              <a:t>Age</a:t>
            </a:r>
          </a:p>
          <a:p>
            <a:pPr marL="800100" lvl="1" indent="-342900">
              <a:buFont typeface="Arial" panose="020B0604020202020204" pitchFamily="34" charset="0"/>
              <a:buChar char="•"/>
            </a:pPr>
            <a:r>
              <a:rPr lang="en-US" sz="2400" b="1" dirty="0">
                <a:effectLst>
                  <a:outerShdw blurRad="38100" dist="38100" dir="2700000" algn="tl">
                    <a:srgbClr val="000000">
                      <a:alpha val="43137"/>
                    </a:srgbClr>
                  </a:outerShdw>
                </a:effectLst>
              </a:rPr>
              <a:t>Quality of Construction</a:t>
            </a:r>
          </a:p>
          <a:p>
            <a:pPr marL="800100" lvl="1" indent="-342900">
              <a:buFont typeface="Arial" panose="020B0604020202020204" pitchFamily="34" charset="0"/>
              <a:buChar char="•"/>
            </a:pPr>
            <a:r>
              <a:rPr lang="en-US" sz="2400" b="1" dirty="0">
                <a:effectLst>
                  <a:outerShdw blurRad="38100" dist="38100" dir="2700000" algn="tl">
                    <a:srgbClr val="000000">
                      <a:alpha val="43137"/>
                    </a:srgbClr>
                  </a:outerShdw>
                </a:effectLst>
              </a:rPr>
              <a:t>Condition</a:t>
            </a:r>
          </a:p>
          <a:p>
            <a:pPr marL="800100" lvl="1" indent="-342900">
              <a:buFont typeface="Arial" panose="020B0604020202020204" pitchFamily="34" charset="0"/>
              <a:buChar char="•"/>
            </a:pPr>
            <a:r>
              <a:rPr lang="en-US" sz="2400" b="1" dirty="0">
                <a:effectLst>
                  <a:outerShdw blurRad="38100" dist="38100" dir="2700000" algn="tl">
                    <a:srgbClr val="000000">
                      <a:alpha val="43137"/>
                    </a:srgbClr>
                  </a:outerShdw>
                </a:effectLst>
              </a:rPr>
              <a:t>Bathroom Count</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Renovations/Remodels</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Sales of comparable properties</a:t>
            </a:r>
            <a:endParaRPr lang="en-US" sz="2800" b="1"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583BC3CF-9100-4B59-87AC-0D284DCA940F}"/>
              </a:ext>
            </a:extLst>
          </p:cNvPr>
          <p:cNvSpPr>
            <a:spLocks noGrp="1"/>
          </p:cNvSpPr>
          <p:nvPr>
            <p:ph type="sldNum" sz="quarter" idx="12"/>
          </p:nvPr>
        </p:nvSpPr>
        <p:spPr/>
        <p:txBody>
          <a:bodyPr/>
          <a:lstStyle/>
          <a:p>
            <a:fld id="{B1DEF99D-4551-48E3-A598-3B8178494ECC}" type="slidenum">
              <a:rPr lang="en-US" smtClean="0"/>
              <a:t>18</a:t>
            </a:fld>
            <a:endParaRPr lang="en-US"/>
          </a:p>
        </p:txBody>
      </p:sp>
      <p:pic>
        <p:nvPicPr>
          <p:cNvPr id="2050" name="Picture 2" descr="Home Appraisal | Blog | McCarthy Appraisal Services">
            <a:extLst>
              <a:ext uri="{FF2B5EF4-FFF2-40B4-BE49-F238E27FC236}">
                <a16:creationId xmlns:a16="http://schemas.microsoft.com/office/drawing/2014/main" id="{5805A319-1F9F-48C5-80A1-8B7491698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09800"/>
            <a:ext cx="35814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3297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WHAT DATA IS REVIEWED IN ASSESSING PROPERTY?</a:t>
            </a:r>
          </a:p>
        </p:txBody>
      </p:sp>
      <p:sp>
        <p:nvSpPr>
          <p:cNvPr id="6" name="TextBox 5">
            <a:extLst>
              <a:ext uri="{FF2B5EF4-FFF2-40B4-BE49-F238E27FC236}">
                <a16:creationId xmlns:a16="http://schemas.microsoft.com/office/drawing/2014/main" id="{000225CE-2E14-4F99-90FD-685081D66C98}"/>
              </a:ext>
            </a:extLst>
          </p:cNvPr>
          <p:cNvSpPr txBox="1"/>
          <p:nvPr/>
        </p:nvSpPr>
        <p:spPr>
          <a:xfrm>
            <a:off x="762000" y="990600"/>
            <a:ext cx="8077200" cy="3046988"/>
          </a:xfrm>
          <a:prstGeom prst="rect">
            <a:avLst/>
          </a:prstGeom>
          <a:noFill/>
        </p:spPr>
        <p:txBody>
          <a:bodyPr wrap="square" rtlCol="0">
            <a:spAutoFit/>
          </a:bodyPr>
          <a:lstStyle/>
          <a:p>
            <a:pPr marL="0" indent="0">
              <a:buNone/>
            </a:pPr>
            <a:r>
              <a:rPr lang="en-US" sz="2400" b="1" dirty="0">
                <a:effectLst>
                  <a:outerShdw blurRad="38100" dist="38100" dir="2700000" algn="tl">
                    <a:srgbClr val="000000">
                      <a:alpha val="43137"/>
                    </a:srgbClr>
                  </a:outerShdw>
                </a:effectLst>
              </a:rPr>
              <a:t>In addition to assessors reviewing properties in the community, the Tax Assessors’ Office uses many sources of information to set property values, including:</a:t>
            </a:r>
          </a:p>
          <a:p>
            <a:pPr marL="0" indent="0">
              <a:buNone/>
            </a:pPr>
            <a:endParaRPr lang="en-US" sz="24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Sales Data</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Aerial Photos </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Building Permits</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Input from Property Owners</a:t>
            </a:r>
          </a:p>
        </p:txBody>
      </p:sp>
      <p:sp>
        <p:nvSpPr>
          <p:cNvPr id="2" name="Slide Number Placeholder 1">
            <a:extLst>
              <a:ext uri="{FF2B5EF4-FFF2-40B4-BE49-F238E27FC236}">
                <a16:creationId xmlns:a16="http://schemas.microsoft.com/office/drawing/2014/main" id="{583BC3CF-9100-4B59-87AC-0D284DCA940F}"/>
              </a:ext>
            </a:extLst>
          </p:cNvPr>
          <p:cNvSpPr>
            <a:spLocks noGrp="1"/>
          </p:cNvSpPr>
          <p:nvPr>
            <p:ph type="sldNum" sz="quarter" idx="12"/>
          </p:nvPr>
        </p:nvSpPr>
        <p:spPr/>
        <p:txBody>
          <a:bodyPr/>
          <a:lstStyle/>
          <a:p>
            <a:fld id="{B1DEF99D-4551-48E3-A598-3B8178494ECC}" type="slidenum">
              <a:rPr lang="en-US" smtClean="0"/>
              <a:t>19</a:t>
            </a:fld>
            <a:endParaRPr lang="en-US"/>
          </a:p>
        </p:txBody>
      </p:sp>
      <p:pic>
        <p:nvPicPr>
          <p:cNvPr id="8" name="Picture 2">
            <a:extLst>
              <a:ext uri="{FF2B5EF4-FFF2-40B4-BE49-F238E27FC236}">
                <a16:creationId xmlns:a16="http://schemas.microsoft.com/office/drawing/2014/main" id="{0204391F-5008-4792-BF2C-9547620F01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100" y="4191000"/>
            <a:ext cx="4343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6165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FULTON COUNTY BOARD OF ASSESSORS</a:t>
            </a:r>
          </a:p>
        </p:txBody>
      </p:sp>
      <p:sp>
        <p:nvSpPr>
          <p:cNvPr id="6" name="TextBox 5">
            <a:extLst>
              <a:ext uri="{FF2B5EF4-FFF2-40B4-BE49-F238E27FC236}">
                <a16:creationId xmlns:a16="http://schemas.microsoft.com/office/drawing/2014/main" id="{000225CE-2E14-4F99-90FD-685081D66C98}"/>
              </a:ext>
            </a:extLst>
          </p:cNvPr>
          <p:cNvSpPr txBox="1"/>
          <p:nvPr/>
        </p:nvSpPr>
        <p:spPr>
          <a:xfrm>
            <a:off x="0" y="1066800"/>
            <a:ext cx="8915400" cy="2739211"/>
          </a:xfrm>
          <a:prstGeom prst="rect">
            <a:avLst/>
          </a:prstGeom>
          <a:noFill/>
        </p:spPr>
        <p:txBody>
          <a:bodyPr wrap="square" rtlCol="0">
            <a:spAutoFit/>
          </a:bodyPr>
          <a:lstStyle/>
          <a:p>
            <a:pPr algn="ctr"/>
            <a:r>
              <a:rPr lang="en-US" sz="2400" b="1" i="1" dirty="0">
                <a:solidFill>
                  <a:srgbClr val="E46E2B"/>
                </a:solidFill>
              </a:rPr>
              <a:t>CURRENT MEMBERS:</a:t>
            </a:r>
          </a:p>
          <a:p>
            <a:pPr algn="ctr"/>
            <a:r>
              <a:rPr lang="en-US" sz="2400" b="1" dirty="0">
                <a:effectLst>
                  <a:outerShdw blurRad="38100" dist="38100" dir="2700000" algn="tl">
                    <a:srgbClr val="000000">
                      <a:alpha val="43137"/>
                    </a:srgbClr>
                  </a:outerShdw>
                </a:effectLst>
              </a:rPr>
              <a:t>Edward London, Chair</a:t>
            </a:r>
          </a:p>
          <a:p>
            <a:pPr algn="ctr"/>
            <a:r>
              <a:rPr lang="en-US" sz="2400" b="1" dirty="0">
                <a:effectLst>
                  <a:outerShdw blurRad="38100" dist="38100" dir="2700000" algn="tl">
                    <a:srgbClr val="000000">
                      <a:alpha val="43137"/>
                    </a:srgbClr>
                  </a:outerShdw>
                </a:effectLst>
              </a:rPr>
              <a:t>Pamela Smith, Vice-Chair</a:t>
            </a:r>
          </a:p>
          <a:p>
            <a:pPr algn="ctr"/>
            <a:r>
              <a:rPr lang="en-US" sz="2400" b="1" dirty="0">
                <a:effectLst>
                  <a:outerShdw blurRad="38100" dist="38100" dir="2700000" algn="tl">
                    <a:srgbClr val="000000">
                      <a:alpha val="43137"/>
                    </a:srgbClr>
                  </a:outerShdw>
                </a:effectLst>
              </a:rPr>
              <a:t>Michael Fitzgerald</a:t>
            </a:r>
          </a:p>
          <a:p>
            <a:pPr algn="ctr"/>
            <a:r>
              <a:rPr lang="en-US" sz="2400" b="1" dirty="0">
                <a:effectLst>
                  <a:outerShdw blurRad="38100" dist="38100" dir="2700000" algn="tl">
                    <a:srgbClr val="000000">
                      <a:alpha val="43137"/>
                    </a:srgbClr>
                  </a:outerShdw>
                </a:effectLst>
              </a:rPr>
              <a:t>Melinda Kaplan</a:t>
            </a:r>
          </a:p>
          <a:p>
            <a:pPr algn="ctr"/>
            <a:r>
              <a:rPr lang="en-US" sz="2400" b="1" dirty="0">
                <a:effectLst>
                  <a:outerShdw blurRad="38100" dist="38100" dir="2700000" algn="tl">
                    <a:srgbClr val="000000">
                      <a:alpha val="43137"/>
                    </a:srgbClr>
                  </a:outerShdw>
                </a:effectLst>
              </a:rPr>
              <a:t>Lee Morris</a:t>
            </a:r>
          </a:p>
          <a:p>
            <a:pPr marL="457200" indent="-457200">
              <a:buFont typeface="Arial" panose="020B0604020202020204" pitchFamily="34" charset="0"/>
              <a:buChar char="•"/>
            </a:pPr>
            <a:endParaRPr lang="en-US" sz="2800" i="1" dirty="0">
              <a:solidFill>
                <a:srgbClr val="174A7C"/>
              </a:solidFill>
            </a:endParaRPr>
          </a:p>
        </p:txBody>
      </p:sp>
      <p:sp>
        <p:nvSpPr>
          <p:cNvPr id="8" name="TextBox 7">
            <a:extLst>
              <a:ext uri="{FF2B5EF4-FFF2-40B4-BE49-F238E27FC236}">
                <a16:creationId xmlns:a16="http://schemas.microsoft.com/office/drawing/2014/main" id="{EB4F3BB9-8412-D3AA-28ED-0F6D57419065}"/>
              </a:ext>
            </a:extLst>
          </p:cNvPr>
          <p:cNvSpPr txBox="1"/>
          <p:nvPr/>
        </p:nvSpPr>
        <p:spPr>
          <a:xfrm>
            <a:off x="533400" y="3581400"/>
            <a:ext cx="8382000" cy="3046988"/>
          </a:xfrm>
          <a:prstGeom prst="rect">
            <a:avLst/>
          </a:prstGeom>
          <a:noFill/>
        </p:spPr>
        <p:txBody>
          <a:bodyPr wrap="square">
            <a:spAutoFit/>
          </a:bodyPr>
          <a:lstStyle/>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Established in accordance with O.C.G.A. 48-5-290</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5-member board appointed by the Fulton County Board of Commissioners</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Discover and list all taxable real and personal property</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Annual compilation of the tax digest </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Approval of departmental policies and procedures </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Appointment of a Chief Appraiser who oversees day-to-day operations </a:t>
            </a:r>
            <a:endParaRPr lang="en-US" sz="2400" b="1" i="1"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F756BE15-B04F-4021-8A9E-9974DE21F88F}"/>
              </a:ext>
            </a:extLst>
          </p:cNvPr>
          <p:cNvSpPr>
            <a:spLocks noGrp="1"/>
          </p:cNvSpPr>
          <p:nvPr>
            <p:ph type="sldNum" sz="quarter" idx="12"/>
          </p:nvPr>
        </p:nvSpPr>
        <p:spPr/>
        <p:txBody>
          <a:bodyPr/>
          <a:lstStyle/>
          <a:p>
            <a:fld id="{B1DEF99D-4551-48E3-A598-3B8178494ECC}" type="slidenum">
              <a:rPr lang="en-US" smtClean="0"/>
              <a:t>2</a:t>
            </a:fld>
            <a:endParaRPr lang="en-US"/>
          </a:p>
        </p:txBody>
      </p:sp>
    </p:spTree>
    <p:extLst>
      <p:ext uri="{BB962C8B-B14F-4D97-AF65-F5344CB8AC3E}">
        <p14:creationId xmlns:p14="http://schemas.microsoft.com/office/powerpoint/2010/main" val="200871285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5170390"/>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1F497D"/>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48-5-306	Annual notice of current assessment; contents; 			posting notice; new assessment description.</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Method of giving annual notice of current assessment to taxpayer</a:t>
            </a:r>
          </a:p>
          <a:p>
            <a:pPr lvl="1">
              <a:lnSpc>
                <a:spcPct val="107000"/>
              </a:lnSpc>
              <a:spcAft>
                <a:spcPts val="800"/>
              </a:spcAft>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The board shall give annual notice to the taxpayer of the current 	assessment of taxable real property. When any corrections or 	changes, including valuation increases or decreases, or equalizations 	have been made by the board to personal property tax returns, the 	board shall give written notice to the taxpayer of any such changes 	made in such taxpayer’s returns. The annual notice may be given 	personally by leaving the notice at the taxpayer’s dwelling house, 	usual place of abode, or place of business with some person 	of 	suitable age and discretion residing or employed in the house, 	abode, or business, or by sending the notice through the United 	States mail as first-class mail to the taxpayer’s last known address. </a:t>
            </a:r>
          </a:p>
        </p:txBody>
      </p:sp>
      <p:sp>
        <p:nvSpPr>
          <p:cNvPr id="2" name="Slide Number Placeholder 1">
            <a:extLst>
              <a:ext uri="{FF2B5EF4-FFF2-40B4-BE49-F238E27FC236}">
                <a16:creationId xmlns:a16="http://schemas.microsoft.com/office/drawing/2014/main" id="{2F0C85DB-400E-463A-B4E1-F6FA09522F43}"/>
              </a:ext>
            </a:extLst>
          </p:cNvPr>
          <p:cNvSpPr>
            <a:spLocks noGrp="1"/>
          </p:cNvSpPr>
          <p:nvPr>
            <p:ph type="sldNum" sz="quarter" idx="12"/>
          </p:nvPr>
        </p:nvSpPr>
        <p:spPr/>
        <p:txBody>
          <a:bodyPr/>
          <a:lstStyle/>
          <a:p>
            <a:fld id="{B1DEF99D-4551-48E3-A598-3B8178494ECC}" type="slidenum">
              <a:rPr lang="en-US" smtClean="0"/>
              <a:t>20</a:t>
            </a:fld>
            <a:endParaRPr lang="en-US"/>
          </a:p>
        </p:txBody>
      </p:sp>
    </p:spTree>
    <p:extLst>
      <p:ext uri="{BB962C8B-B14F-4D97-AF65-F5344CB8AC3E}">
        <p14:creationId xmlns:p14="http://schemas.microsoft.com/office/powerpoint/2010/main" val="8934630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5651868"/>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1F497D"/>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48-5-306 (Continued)</a:t>
            </a: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Contents of notice</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annual notice of current assessment required to be given by the county board of tax assessors under subsection (a) of this Code section shall be dated and shall contain the name and last known address of the taxpayer. The annual notice shall conform with the state-wide uniform assessment notice which shall be established by the commissioner by rule and regulation and shall contain:</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amount of the previous assessment</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amount of the current assessment</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year for which the new assessment is applicable</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 brief description of the assessed property broken down into real and personal property classifications</a:t>
            </a:r>
          </a:p>
          <a:p>
            <a:pPr lvl="2">
              <a:lnSpc>
                <a:spcPct val="107000"/>
              </a:lnSpc>
              <a:spcAft>
                <a:spcPts val="800"/>
              </a:spcAft>
            </a:pPr>
            <a:endParaRPr lang="en-US" b="1" dirty="0">
              <a:effectLst>
                <a:outerShdw blurRad="38100" dist="38100" dir="2700000" algn="tl">
                  <a:srgbClr val="000000">
                    <a:alpha val="43137"/>
                  </a:srgbClr>
                </a:outerShdw>
              </a:effectLst>
              <a:highlight>
                <a:srgbClr val="FFFF00"/>
              </a:highligh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04F63DD-53BA-4AEE-8E0F-6536207B26E5}"/>
              </a:ext>
            </a:extLst>
          </p:cNvPr>
          <p:cNvSpPr>
            <a:spLocks noGrp="1"/>
          </p:cNvSpPr>
          <p:nvPr>
            <p:ph type="sldNum" sz="quarter" idx="12"/>
          </p:nvPr>
        </p:nvSpPr>
        <p:spPr/>
        <p:txBody>
          <a:bodyPr/>
          <a:lstStyle/>
          <a:p>
            <a:fld id="{B1DEF99D-4551-48E3-A598-3B8178494ECC}" type="slidenum">
              <a:rPr lang="en-US" smtClean="0"/>
              <a:t>21</a:t>
            </a:fld>
            <a:endParaRPr lang="en-US"/>
          </a:p>
        </p:txBody>
      </p:sp>
    </p:spTree>
    <p:extLst>
      <p:ext uri="{BB962C8B-B14F-4D97-AF65-F5344CB8AC3E}">
        <p14:creationId xmlns:p14="http://schemas.microsoft.com/office/powerpoint/2010/main" val="423513225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4716932"/>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1F497D"/>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48-5-306 (Continued)</a:t>
            </a: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Contents of notice</a:t>
            </a:r>
          </a:p>
          <a:p>
            <a:pPr marL="1200150" marR="0" lvl="2"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panose="020F0502020204030204" pitchFamily="34" charset="0"/>
                <a:cs typeface="Times New Roman" panose="02020603050405020304" pitchFamily="18" charset="0"/>
              </a:rPr>
              <a:t>The fair market value of property of the taxpayer subject to taxation and the assessed value of the taxpayer’s property subject to taxation after being reduced</a:t>
            </a:r>
          </a:p>
          <a:p>
            <a:pPr marL="1200150" marR="0" lvl="2"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panose="020F0502020204030204" pitchFamily="34" charset="0"/>
                <a:cs typeface="Times New Roman" panose="02020603050405020304" pitchFamily="18" charset="0"/>
              </a:rPr>
              <a:t>The name, phone number, and contact information of the person in the assessors’ office who is administratively responsible for the handling of the appeal and who the taxpayer may contact if the taxpayer has questions about the reasons for the assessment change or the appeals process</a:t>
            </a:r>
          </a:p>
          <a:p>
            <a:pPr marL="1200150" marR="0" lvl="2"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panose="020F0502020204030204" pitchFamily="34" charset="0"/>
                <a:cs typeface="Times New Roman" panose="02020603050405020304" pitchFamily="18" charset="0"/>
              </a:rPr>
              <a:t>If available, the website address of the office of the county board of tax assessors</a:t>
            </a:r>
          </a:p>
        </p:txBody>
      </p:sp>
      <p:sp>
        <p:nvSpPr>
          <p:cNvPr id="2" name="Slide Number Placeholder 1">
            <a:extLst>
              <a:ext uri="{FF2B5EF4-FFF2-40B4-BE49-F238E27FC236}">
                <a16:creationId xmlns:a16="http://schemas.microsoft.com/office/drawing/2014/main" id="{CCA820B8-94DC-4467-9A8E-8F600CFD6DE1}"/>
              </a:ext>
            </a:extLst>
          </p:cNvPr>
          <p:cNvSpPr>
            <a:spLocks noGrp="1"/>
          </p:cNvSpPr>
          <p:nvPr>
            <p:ph type="sldNum" sz="quarter" idx="12"/>
          </p:nvPr>
        </p:nvSpPr>
        <p:spPr/>
        <p:txBody>
          <a:bodyPr/>
          <a:lstStyle/>
          <a:p>
            <a:fld id="{B1DEF99D-4551-48E3-A598-3B8178494ECC}" type="slidenum">
              <a:rPr lang="en-US" smtClean="0"/>
              <a:t>22</a:t>
            </a:fld>
            <a:endParaRPr lang="en-US"/>
          </a:p>
        </p:txBody>
      </p:sp>
    </p:spTree>
    <p:extLst>
      <p:ext uri="{BB962C8B-B14F-4D97-AF65-F5344CB8AC3E}">
        <p14:creationId xmlns:p14="http://schemas.microsoft.com/office/powerpoint/2010/main" val="379897816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4089068"/>
          </a:xfrm>
          <a:prstGeom prst="rect">
            <a:avLst/>
          </a:prstGeom>
        </p:spPr>
        <p:txBody>
          <a:bodyPr wrap="square">
            <a:spAutoFit/>
          </a:bodyPr>
          <a:lstStyle/>
          <a:p>
            <a:pPr marL="342900" indent="-342900">
              <a:buFont typeface="Arial" panose="020B0604020202020204" pitchFamily="34" charset="0"/>
              <a:buChar char="•"/>
            </a:pPr>
            <a:endParaRPr lang="en-US" sz="2000" b="1" dirty="0">
              <a:solidFill>
                <a:srgbClr val="1F497D"/>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48-5-306 (Continued)</a:t>
            </a: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Contents of notice</a:t>
            </a:r>
            <a:endPar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notice shall also contain the following statements in bold print:</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estimate of your ad valorem tax bill for the current year is based on the previous or most applicable year’s millage rate and the fair market value contained in this notice. The actual tax bill you receive may be more or less than this estimate. This estimate may not include all eligible exemptions.”</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annual notice required under this Code section shall be mailed no later than July 1.</a:t>
            </a:r>
          </a:p>
        </p:txBody>
      </p:sp>
      <p:sp>
        <p:nvSpPr>
          <p:cNvPr id="2" name="Slide Number Placeholder 1">
            <a:extLst>
              <a:ext uri="{FF2B5EF4-FFF2-40B4-BE49-F238E27FC236}">
                <a16:creationId xmlns:a16="http://schemas.microsoft.com/office/drawing/2014/main" id="{D5ED7E89-0BCF-46A8-9630-791B74A603B9}"/>
              </a:ext>
            </a:extLst>
          </p:cNvPr>
          <p:cNvSpPr>
            <a:spLocks noGrp="1"/>
          </p:cNvSpPr>
          <p:nvPr>
            <p:ph type="sldNum" sz="quarter" idx="12"/>
          </p:nvPr>
        </p:nvSpPr>
        <p:spPr/>
        <p:txBody>
          <a:bodyPr/>
          <a:lstStyle/>
          <a:p>
            <a:fld id="{B1DEF99D-4551-48E3-A598-3B8178494ECC}" type="slidenum">
              <a:rPr lang="en-US" smtClean="0"/>
              <a:t>23</a:t>
            </a:fld>
            <a:endParaRPr lang="en-US"/>
          </a:p>
        </p:txBody>
      </p:sp>
    </p:spTree>
    <p:extLst>
      <p:ext uri="{BB962C8B-B14F-4D97-AF65-F5344CB8AC3E}">
        <p14:creationId xmlns:p14="http://schemas.microsoft.com/office/powerpoint/2010/main" val="47060230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ANNUAL NOTICES OFSSESSMENT</a:t>
            </a:r>
          </a:p>
        </p:txBody>
      </p:sp>
      <p:graphicFrame>
        <p:nvGraphicFramePr>
          <p:cNvPr id="2" name="Object 1">
            <a:extLst>
              <a:ext uri="{FF2B5EF4-FFF2-40B4-BE49-F238E27FC236}">
                <a16:creationId xmlns:a16="http://schemas.microsoft.com/office/drawing/2014/main" id="{C36B6C16-F44D-4072-870B-A7678657DAFA}"/>
              </a:ext>
            </a:extLst>
          </p:cNvPr>
          <p:cNvGraphicFramePr>
            <a:graphicFrameLocks noChangeAspect="1"/>
          </p:cNvGraphicFramePr>
          <p:nvPr>
            <p:extLst>
              <p:ext uri="{D42A27DB-BD31-4B8C-83A1-F6EECF244321}">
                <p14:modId xmlns:p14="http://schemas.microsoft.com/office/powerpoint/2010/main" val="4288344213"/>
              </p:ext>
            </p:extLst>
          </p:nvPr>
        </p:nvGraphicFramePr>
        <p:xfrm>
          <a:off x="2362200" y="0"/>
          <a:ext cx="5143500" cy="6858000"/>
        </p:xfrm>
        <a:graphic>
          <a:graphicData uri="http://schemas.openxmlformats.org/presentationml/2006/ole">
            <mc:AlternateContent xmlns:mc="http://schemas.openxmlformats.org/markup-compatibility/2006">
              <mc:Choice xmlns:v="urn:schemas-microsoft-com:vml" Requires="v">
                <p:oleObj spid="_x0000_s1027" name="Acrobat Document" r:id="rId3" imgW="5143414" imgH="6857779" progId="Acrobat.Document.DC">
                  <p:embed/>
                </p:oleObj>
              </mc:Choice>
              <mc:Fallback>
                <p:oleObj name="Acrobat Document" r:id="rId3" imgW="5143414" imgH="6857779" progId="Acrobat.Document.DC">
                  <p:embed/>
                  <p:pic>
                    <p:nvPicPr>
                      <p:cNvPr id="2" name="Object 1">
                        <a:extLst>
                          <a:ext uri="{FF2B5EF4-FFF2-40B4-BE49-F238E27FC236}">
                            <a16:creationId xmlns:a16="http://schemas.microsoft.com/office/drawing/2014/main" id="{C36B6C16-F44D-4072-870B-A7678657DAFA}"/>
                          </a:ext>
                        </a:extLst>
                      </p:cNvPr>
                      <p:cNvPicPr/>
                      <p:nvPr/>
                    </p:nvPicPr>
                    <p:blipFill>
                      <a:blip r:embed="rId4"/>
                      <a:stretch>
                        <a:fillRect/>
                      </a:stretch>
                    </p:blipFill>
                    <p:spPr>
                      <a:xfrm>
                        <a:off x="2362200" y="0"/>
                        <a:ext cx="5143500" cy="6858000"/>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C1D5231-7B63-4153-916D-A290AD1C42B9}"/>
              </a:ext>
            </a:extLst>
          </p:cNvPr>
          <p:cNvSpPr>
            <a:spLocks noGrp="1"/>
          </p:cNvSpPr>
          <p:nvPr>
            <p:ph type="sldNum" sz="quarter" idx="12"/>
          </p:nvPr>
        </p:nvSpPr>
        <p:spPr/>
        <p:txBody>
          <a:bodyPr/>
          <a:lstStyle/>
          <a:p>
            <a:fld id="{B1DEF99D-4551-48E3-A598-3B8178494ECC}" type="slidenum">
              <a:rPr lang="en-US" smtClean="0"/>
              <a:t>24</a:t>
            </a:fld>
            <a:endParaRPr lang="en-US"/>
          </a:p>
        </p:txBody>
      </p:sp>
    </p:spTree>
    <p:extLst>
      <p:ext uri="{BB962C8B-B14F-4D97-AF65-F5344CB8AC3E}">
        <p14:creationId xmlns:p14="http://schemas.microsoft.com/office/powerpoint/2010/main" val="325668822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5909375"/>
          </a:xfrm>
          <a:prstGeom prst="rect">
            <a:avLst/>
          </a:prstGeom>
        </p:spPr>
        <p:txBody>
          <a:bodyPr wrap="square">
            <a:spAutoFit/>
          </a:bodyPr>
          <a:lstStyle/>
          <a:p>
            <a:pPr marL="342900" indent="-342900">
              <a:buFont typeface="Arial" panose="020B0604020202020204" pitchFamily="34" charset="0"/>
              <a:buChar char="•"/>
            </a:pPr>
            <a:endParaRPr lang="en-US" sz="2000" b="1" dirty="0">
              <a:solidFill>
                <a:srgbClr val="1F497D"/>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48-5-311	Creation of county boards of equalization; duties; 			review of assessments; appeals.</a:t>
            </a:r>
          </a:p>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Appeal</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Any taxpayer or property owner as of the last date for filing an appeal may elect to file an appeal from an assessment by the county board of tax assessors to:</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county board of equalization as to matters of taxability, uniformity of assessment, and value, and, for residents, as to denials of homestead exemptions </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 hearing officer as to matters of value and uniformity of assessment for a parcel of non-homestead real property and personal property with a fair market value in excess of $500,000.00 </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 arbitrator as to matters of value </a:t>
            </a:r>
          </a:p>
          <a:p>
            <a:pPr marR="0">
              <a:lnSpc>
                <a:spcPct val="107000"/>
              </a:lnSpc>
              <a:spcBef>
                <a:spcPts val="0"/>
              </a:spcBef>
              <a:spcAft>
                <a:spcPts val="800"/>
              </a:spcAft>
            </a:pPr>
            <a:endParaRPr lang="en-US" b="1" dirty="0">
              <a:effectLst>
                <a:outerShdw blurRad="38100" dist="38100" dir="2700000" algn="tl">
                  <a:srgbClr val="000000">
                    <a:alpha val="43137"/>
                  </a:srgbClr>
                </a:outerShdw>
              </a:effectLst>
              <a:highlight>
                <a:srgbClr val="FFFF00"/>
              </a:highligh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AA0DF89-29B1-4762-9ADE-0F44EEA718B1}"/>
              </a:ext>
            </a:extLst>
          </p:cNvPr>
          <p:cNvSpPr>
            <a:spLocks noGrp="1"/>
          </p:cNvSpPr>
          <p:nvPr>
            <p:ph type="sldNum" sz="quarter" idx="12"/>
          </p:nvPr>
        </p:nvSpPr>
        <p:spPr/>
        <p:txBody>
          <a:bodyPr/>
          <a:lstStyle/>
          <a:p>
            <a:fld id="{B1DEF99D-4551-48E3-A598-3B8178494ECC}" type="slidenum">
              <a:rPr lang="en-US" smtClean="0"/>
              <a:t>25</a:t>
            </a:fld>
            <a:endParaRPr lang="en-US"/>
          </a:p>
        </p:txBody>
      </p:sp>
    </p:spTree>
    <p:extLst>
      <p:ext uri="{BB962C8B-B14F-4D97-AF65-F5344CB8AC3E}">
        <p14:creationId xmlns:p14="http://schemas.microsoft.com/office/powerpoint/2010/main" val="76406121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Century Gothic" panose="020B0502020202020204" pitchFamily="34" charset="0"/>
              </a:rPr>
              <a:t>APPEALING YOUR PROPERTY ASSESSMENT</a:t>
            </a:r>
            <a:endParaRPr lang="en-US" sz="2800" b="1" dirty="0">
              <a:solidFill>
                <a:schemeClr val="bg1"/>
              </a:solidFill>
              <a:latin typeface="Century Gothic" panose="020B0502020202020204" pitchFamily="34" charset="0"/>
            </a:endParaRPr>
          </a:p>
        </p:txBody>
      </p:sp>
      <p:sp>
        <p:nvSpPr>
          <p:cNvPr id="9" name="TextBox 8"/>
          <p:cNvSpPr txBox="1"/>
          <p:nvPr/>
        </p:nvSpPr>
        <p:spPr>
          <a:xfrm>
            <a:off x="223922" y="1073641"/>
            <a:ext cx="8920078" cy="1446550"/>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If you do not believe your assessment represents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fair market value for your property,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you may file an appeal with the Board of Assessors.</a:t>
            </a:r>
          </a:p>
          <a:p>
            <a:endParaRPr lang="en-US" sz="1600" b="1" dirty="0">
              <a:latin typeface="Century Gothic" panose="020B0502020202020204" pitchFamily="34" charset="0"/>
            </a:endParaRPr>
          </a:p>
        </p:txBody>
      </p:sp>
      <p:sp>
        <p:nvSpPr>
          <p:cNvPr id="10" name="Rectangle 9"/>
          <p:cNvSpPr/>
          <p:nvPr/>
        </p:nvSpPr>
        <p:spPr>
          <a:xfrm>
            <a:off x="457200" y="2820651"/>
            <a:ext cx="1085403" cy="722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VALUE</a:t>
            </a:r>
          </a:p>
        </p:txBody>
      </p:sp>
      <p:sp>
        <p:nvSpPr>
          <p:cNvPr id="11" name="Rectangle 10"/>
          <p:cNvSpPr/>
          <p:nvPr/>
        </p:nvSpPr>
        <p:spPr>
          <a:xfrm>
            <a:off x="1828800" y="2820651"/>
            <a:ext cx="1330559" cy="722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UNIFORMITY</a:t>
            </a:r>
          </a:p>
        </p:txBody>
      </p:sp>
      <p:sp>
        <p:nvSpPr>
          <p:cNvPr id="12" name="Rectangle 11"/>
          <p:cNvSpPr/>
          <p:nvPr/>
        </p:nvSpPr>
        <p:spPr>
          <a:xfrm>
            <a:off x="3592681" y="2820651"/>
            <a:ext cx="1282595" cy="722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TAXABILITY</a:t>
            </a:r>
          </a:p>
        </p:txBody>
      </p:sp>
      <p:sp>
        <p:nvSpPr>
          <p:cNvPr id="13" name="Rectangle 12"/>
          <p:cNvSpPr/>
          <p:nvPr/>
        </p:nvSpPr>
        <p:spPr>
          <a:xfrm>
            <a:off x="5216756" y="2820651"/>
            <a:ext cx="1336444" cy="722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EXEMPTION DENIED</a:t>
            </a:r>
          </a:p>
        </p:txBody>
      </p:sp>
      <p:sp>
        <p:nvSpPr>
          <p:cNvPr id="14" name="Rectangle 13"/>
          <p:cNvSpPr/>
          <p:nvPr/>
        </p:nvSpPr>
        <p:spPr>
          <a:xfrm>
            <a:off x="6856298" y="2820651"/>
            <a:ext cx="1449502" cy="733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BREACH OR DENIAL OF COVENANT</a:t>
            </a:r>
          </a:p>
        </p:txBody>
      </p:sp>
      <p:sp>
        <p:nvSpPr>
          <p:cNvPr id="15" name="TextBox 14"/>
          <p:cNvSpPr txBox="1"/>
          <p:nvPr/>
        </p:nvSpPr>
        <p:spPr>
          <a:xfrm>
            <a:off x="457200" y="3619143"/>
            <a:ext cx="1132176" cy="1200329"/>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Assessed value of the property</a:t>
            </a:r>
          </a:p>
        </p:txBody>
      </p:sp>
      <p:sp>
        <p:nvSpPr>
          <p:cNvPr id="17" name="TextBox 16"/>
          <p:cNvSpPr txBox="1"/>
          <p:nvPr/>
        </p:nvSpPr>
        <p:spPr>
          <a:xfrm>
            <a:off x="1828800" y="3619144"/>
            <a:ext cx="1611481" cy="1200329"/>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Comparison to similar properties in  neighborhood</a:t>
            </a:r>
          </a:p>
        </p:txBody>
      </p:sp>
      <p:sp>
        <p:nvSpPr>
          <p:cNvPr id="18" name="TextBox 17"/>
          <p:cNvSpPr txBox="1"/>
          <p:nvPr/>
        </p:nvSpPr>
        <p:spPr>
          <a:xfrm>
            <a:off x="3616559" y="3619144"/>
            <a:ext cx="1260241" cy="92333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Whether property is taxable</a:t>
            </a:r>
          </a:p>
        </p:txBody>
      </p:sp>
      <p:sp>
        <p:nvSpPr>
          <p:cNvPr id="19" name="TextBox 18"/>
          <p:cNvSpPr txBox="1"/>
          <p:nvPr/>
        </p:nvSpPr>
        <p:spPr>
          <a:xfrm>
            <a:off x="5181600" y="3582651"/>
            <a:ext cx="1260241" cy="1200329"/>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Qualified exemption not applied</a:t>
            </a:r>
          </a:p>
        </p:txBody>
      </p:sp>
      <p:sp>
        <p:nvSpPr>
          <p:cNvPr id="20" name="TextBox 19"/>
          <p:cNvSpPr txBox="1"/>
          <p:nvPr/>
        </p:nvSpPr>
        <p:spPr>
          <a:xfrm>
            <a:off x="6884120" y="3771544"/>
            <a:ext cx="1421680" cy="1477328"/>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Applies to covenants for agricultural properties</a:t>
            </a:r>
          </a:p>
        </p:txBody>
      </p:sp>
      <p:sp>
        <p:nvSpPr>
          <p:cNvPr id="21" name="TextBox 20"/>
          <p:cNvSpPr txBox="1"/>
          <p:nvPr/>
        </p:nvSpPr>
        <p:spPr>
          <a:xfrm>
            <a:off x="291108" y="2250437"/>
            <a:ext cx="8772210" cy="461665"/>
          </a:xfrm>
          <a:prstGeom prst="rect">
            <a:avLst/>
          </a:prstGeom>
          <a:noFill/>
        </p:spPr>
        <p:txBody>
          <a:bodyPr wrap="none" rtlCol="0">
            <a:spAutoFit/>
          </a:bodyPr>
          <a:lstStyle/>
          <a:p>
            <a:r>
              <a:rPr lang="en-US" sz="2400" b="1" i="1" dirty="0">
                <a:solidFill>
                  <a:schemeClr val="accent6"/>
                </a:solidFill>
              </a:rPr>
              <a:t>Property owners may appeal their appraised value on the basis of…</a:t>
            </a:r>
          </a:p>
        </p:txBody>
      </p:sp>
      <p:grpSp>
        <p:nvGrpSpPr>
          <p:cNvPr id="22" name="Group 21"/>
          <p:cNvGrpSpPr/>
          <p:nvPr/>
        </p:nvGrpSpPr>
        <p:grpSpPr>
          <a:xfrm>
            <a:off x="2514600" y="5483423"/>
            <a:ext cx="3505200" cy="1298377"/>
            <a:chOff x="1371600" y="3654623"/>
            <a:chExt cx="3505200" cy="1298377"/>
          </a:xfrm>
          <a:solidFill>
            <a:srgbClr val="E46E2B"/>
          </a:solidFill>
        </p:grpSpPr>
        <p:sp>
          <p:nvSpPr>
            <p:cNvPr id="23" name="Oval 22"/>
            <p:cNvSpPr/>
            <p:nvPr/>
          </p:nvSpPr>
          <p:spPr>
            <a:xfrm>
              <a:off x="3867588" y="3657600"/>
              <a:ext cx="1009212" cy="968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entury Gothic" panose="020B0502020202020204" pitchFamily="34" charset="0"/>
              </a:endParaRPr>
            </a:p>
          </p:txBody>
        </p:sp>
        <p:grpSp>
          <p:nvGrpSpPr>
            <p:cNvPr id="24" name="Group 23"/>
            <p:cNvGrpSpPr/>
            <p:nvPr/>
          </p:nvGrpSpPr>
          <p:grpSpPr>
            <a:xfrm>
              <a:off x="1371600" y="3654623"/>
              <a:ext cx="3484678" cy="1298377"/>
              <a:chOff x="1371600" y="3505200"/>
              <a:chExt cx="3484678" cy="1298377"/>
            </a:xfrm>
            <a:grpFill/>
          </p:grpSpPr>
          <p:grpSp>
            <p:nvGrpSpPr>
              <p:cNvPr id="25" name="Group 24"/>
              <p:cNvGrpSpPr/>
              <p:nvPr/>
            </p:nvGrpSpPr>
            <p:grpSpPr>
              <a:xfrm>
                <a:off x="1371600" y="3527524"/>
                <a:ext cx="1009212" cy="1276053"/>
                <a:chOff x="1371600" y="3527524"/>
                <a:chExt cx="1009212" cy="1276053"/>
              </a:xfrm>
              <a:grpFill/>
            </p:grpSpPr>
            <p:sp>
              <p:nvSpPr>
                <p:cNvPr id="33" name="Oval 32"/>
                <p:cNvSpPr/>
                <p:nvPr/>
              </p:nvSpPr>
              <p:spPr>
                <a:xfrm>
                  <a:off x="1371600" y="3527524"/>
                  <a:ext cx="1009212" cy="968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entury Gothic" panose="020B0502020202020204" pitchFamily="34" charset="0"/>
                  </a:endParaRPr>
                </a:p>
              </p:txBody>
            </p:sp>
            <p:pic>
              <p:nvPicPr>
                <p:cNvPr id="34" name="Picture 2" descr="C:\Users\jessica.corbitt\Downloads\noun_242837_ffff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423" y="3679924"/>
                  <a:ext cx="733566" cy="733566"/>
                </a:xfrm>
                <a:prstGeom prst="rect">
                  <a:avLst/>
                </a:prstGeom>
                <a:grpFill/>
              </p:spPr>
            </p:pic>
            <p:sp>
              <p:nvSpPr>
                <p:cNvPr id="35" name="TextBox 34"/>
                <p:cNvSpPr txBox="1"/>
                <p:nvPr/>
              </p:nvSpPr>
              <p:spPr>
                <a:xfrm>
                  <a:off x="1504951" y="4495800"/>
                  <a:ext cx="742511" cy="307777"/>
                </a:xfrm>
                <a:prstGeom prst="rect">
                  <a:avLst/>
                </a:prstGeom>
                <a:grpFill/>
              </p:spPr>
              <p:txBody>
                <a:bodyPr wrap="none" rtlCol="0">
                  <a:spAutoFit/>
                </a:bodyPr>
                <a:lstStyle/>
                <a:p>
                  <a:r>
                    <a:rPr lang="en-US" sz="1400" dirty="0"/>
                    <a:t>ONLINE</a:t>
                  </a:r>
                </a:p>
              </p:txBody>
            </p:sp>
          </p:grpSp>
          <p:grpSp>
            <p:nvGrpSpPr>
              <p:cNvPr id="26" name="Group 25"/>
              <p:cNvGrpSpPr/>
              <p:nvPr/>
            </p:nvGrpSpPr>
            <p:grpSpPr>
              <a:xfrm>
                <a:off x="2628900" y="3505200"/>
                <a:ext cx="1009212" cy="1298377"/>
                <a:chOff x="2572188" y="3505200"/>
                <a:chExt cx="1009212" cy="1298377"/>
              </a:xfrm>
              <a:grpFill/>
            </p:grpSpPr>
            <p:sp>
              <p:nvSpPr>
                <p:cNvPr id="30" name="Oval 29"/>
                <p:cNvSpPr/>
                <p:nvPr/>
              </p:nvSpPr>
              <p:spPr>
                <a:xfrm>
                  <a:off x="2572188" y="3505200"/>
                  <a:ext cx="1009212" cy="968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entury Gothic" panose="020B0502020202020204" pitchFamily="34" charset="0"/>
                  </a:endParaRPr>
                </a:p>
              </p:txBody>
            </p:sp>
            <p:pic>
              <p:nvPicPr>
                <p:cNvPr id="31" name="Picture 3" descr="C:\Users\jessica.corbitt\Downloads\noun_692568_ffff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087" y="3541986"/>
                  <a:ext cx="801414" cy="801414"/>
                </a:xfrm>
                <a:prstGeom prst="rect">
                  <a:avLst/>
                </a:prstGeom>
                <a:grpFill/>
              </p:spPr>
            </p:pic>
            <p:sp>
              <p:nvSpPr>
                <p:cNvPr id="32" name="TextBox 31"/>
                <p:cNvSpPr txBox="1"/>
                <p:nvPr/>
              </p:nvSpPr>
              <p:spPr>
                <a:xfrm>
                  <a:off x="2588103" y="4495800"/>
                  <a:ext cx="977383" cy="307777"/>
                </a:xfrm>
                <a:prstGeom prst="rect">
                  <a:avLst/>
                </a:prstGeom>
                <a:grpFill/>
              </p:spPr>
              <p:txBody>
                <a:bodyPr wrap="none" rtlCol="0">
                  <a:spAutoFit/>
                </a:bodyPr>
                <a:lstStyle/>
                <a:p>
                  <a:r>
                    <a:rPr lang="en-US" sz="1400" dirty="0"/>
                    <a:t>IN PERSON</a:t>
                  </a:r>
                </a:p>
              </p:txBody>
            </p:sp>
          </p:grpSp>
          <p:grpSp>
            <p:nvGrpSpPr>
              <p:cNvPr id="27" name="Group 26"/>
              <p:cNvGrpSpPr/>
              <p:nvPr/>
            </p:nvGrpSpPr>
            <p:grpSpPr>
              <a:xfrm>
                <a:off x="3886200" y="3505200"/>
                <a:ext cx="970078" cy="1298377"/>
                <a:chOff x="3886200" y="3505200"/>
                <a:chExt cx="970078" cy="1298377"/>
              </a:xfrm>
              <a:grpFill/>
            </p:grpSpPr>
            <p:pic>
              <p:nvPicPr>
                <p:cNvPr id="28" name="Picture 4" descr="C:\Users\jessica.corbitt\Downloads\noun_607016_ffff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505200"/>
                  <a:ext cx="970078" cy="970078"/>
                </a:xfrm>
                <a:prstGeom prst="rect">
                  <a:avLst/>
                </a:prstGeom>
                <a:grpFill/>
              </p:spPr>
            </p:pic>
            <p:sp>
              <p:nvSpPr>
                <p:cNvPr id="29" name="TextBox 28"/>
                <p:cNvSpPr txBox="1"/>
                <p:nvPr/>
              </p:nvSpPr>
              <p:spPr>
                <a:xfrm>
                  <a:off x="3979241" y="4495800"/>
                  <a:ext cx="783997" cy="307777"/>
                </a:xfrm>
                <a:prstGeom prst="rect">
                  <a:avLst/>
                </a:prstGeom>
                <a:grpFill/>
              </p:spPr>
              <p:txBody>
                <a:bodyPr wrap="none" rtlCol="0">
                  <a:spAutoFit/>
                </a:bodyPr>
                <a:lstStyle/>
                <a:p>
                  <a:r>
                    <a:rPr lang="en-US" sz="1400" dirty="0"/>
                    <a:t>BY MAIL</a:t>
                  </a:r>
                </a:p>
              </p:txBody>
            </p:sp>
          </p:grpSp>
        </p:grpSp>
      </p:grpSp>
      <p:sp>
        <p:nvSpPr>
          <p:cNvPr id="36" name="TextBox 35"/>
          <p:cNvSpPr txBox="1"/>
          <p:nvPr/>
        </p:nvSpPr>
        <p:spPr>
          <a:xfrm>
            <a:off x="2423044" y="5115350"/>
            <a:ext cx="3596756" cy="369332"/>
          </a:xfrm>
          <a:prstGeom prst="rect">
            <a:avLst/>
          </a:prstGeom>
          <a:noFill/>
        </p:spPr>
        <p:txBody>
          <a:bodyPr wrap="square" rtlCol="0">
            <a:spAutoFit/>
          </a:bodyPr>
          <a:lstStyle/>
          <a:p>
            <a:pPr algn="ctr"/>
            <a:r>
              <a:rPr lang="en-US" b="1" dirty="0">
                <a:solidFill>
                  <a:srgbClr val="002060"/>
                </a:solidFill>
              </a:rPr>
              <a:t>APPEALS MAY BE FILED:</a:t>
            </a:r>
          </a:p>
        </p:txBody>
      </p:sp>
      <p:sp>
        <p:nvSpPr>
          <p:cNvPr id="2" name="Slide Number Placeholder 1">
            <a:extLst>
              <a:ext uri="{FF2B5EF4-FFF2-40B4-BE49-F238E27FC236}">
                <a16:creationId xmlns:a16="http://schemas.microsoft.com/office/drawing/2014/main" id="{BC950199-1F03-4706-B455-1D9E8D010462}"/>
              </a:ext>
            </a:extLst>
          </p:cNvPr>
          <p:cNvSpPr>
            <a:spLocks noGrp="1"/>
          </p:cNvSpPr>
          <p:nvPr>
            <p:ph type="sldNum" sz="quarter" idx="12"/>
          </p:nvPr>
        </p:nvSpPr>
        <p:spPr/>
        <p:txBody>
          <a:bodyPr/>
          <a:lstStyle/>
          <a:p>
            <a:fld id="{B1DEF99D-4551-48E3-A598-3B8178494ECC}" type="slidenum">
              <a:rPr lang="en-US" smtClean="0"/>
              <a:t>26</a:t>
            </a:fld>
            <a:endParaRPr lang="en-US"/>
          </a:p>
        </p:txBody>
      </p:sp>
    </p:spTree>
    <p:extLst>
      <p:ext uri="{BB962C8B-B14F-4D97-AF65-F5344CB8AC3E}">
        <p14:creationId xmlns:p14="http://schemas.microsoft.com/office/powerpoint/2010/main" val="150264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rPr>
              <a:t>APPEALING YOUR ASSESSMENT</a:t>
            </a:r>
          </a:p>
        </p:txBody>
      </p:sp>
      <p:sp>
        <p:nvSpPr>
          <p:cNvPr id="9" name="TextBox 8"/>
          <p:cNvSpPr txBox="1"/>
          <p:nvPr/>
        </p:nvSpPr>
        <p:spPr>
          <a:xfrm>
            <a:off x="685800" y="1263079"/>
            <a:ext cx="8920078" cy="4031873"/>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When you file an appeal, you may choose:</a:t>
            </a:r>
          </a:p>
          <a:p>
            <a:endParaRPr lang="en-US" sz="24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Board of Equalization</a:t>
            </a:r>
            <a:br>
              <a:rPr lang="en-US" sz="2400" b="1" dirty="0">
                <a:effectLst>
                  <a:outerShdw blurRad="38100" dist="38100" dir="2700000" algn="tl">
                    <a:srgbClr val="000000">
                      <a:alpha val="43137"/>
                    </a:srgbClr>
                  </a:outerShdw>
                </a:effectLst>
              </a:rPr>
            </a:br>
            <a:endParaRPr lang="en-US" sz="24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Hearing Officer </a:t>
            </a:r>
          </a:p>
          <a:p>
            <a:r>
              <a:rPr lang="en-US" sz="2400" b="1"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(for non-homestead property with fair market value above $500,000) </a:t>
            </a:r>
          </a:p>
          <a:p>
            <a:endParaRPr lang="en-US" sz="24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Arbitration </a:t>
            </a:r>
            <a:br>
              <a:rPr lang="en-US" sz="24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(fees may apply)</a:t>
            </a:r>
            <a:br>
              <a:rPr lang="en-US" sz="2400" b="1" dirty="0">
                <a:effectLst>
                  <a:outerShdw blurRad="38100" dist="38100" dir="2700000" algn="tl">
                    <a:srgbClr val="000000">
                      <a:alpha val="43137"/>
                    </a:srgbClr>
                  </a:outerShdw>
                </a:effectLst>
              </a:rPr>
            </a:br>
            <a:endParaRPr lang="en-US" sz="2400" b="1" dirty="0">
              <a:effectLst>
                <a:outerShdw blurRad="38100" dist="38100" dir="2700000" algn="tl">
                  <a:srgbClr val="000000">
                    <a:alpha val="43137"/>
                  </a:srgbClr>
                </a:outerShdw>
              </a:effectLst>
            </a:endParaRPr>
          </a:p>
          <a:p>
            <a:endParaRPr lang="en-US" sz="1600" b="1" dirty="0">
              <a:latin typeface="Century Gothic" panose="020B0502020202020204" pitchFamily="34" charset="0"/>
            </a:endParaRPr>
          </a:p>
        </p:txBody>
      </p:sp>
      <p:sp>
        <p:nvSpPr>
          <p:cNvPr id="2" name="Rectangle 1"/>
          <p:cNvSpPr/>
          <p:nvPr/>
        </p:nvSpPr>
        <p:spPr>
          <a:xfrm>
            <a:off x="762000" y="5294952"/>
            <a:ext cx="8077200" cy="1200329"/>
          </a:xfrm>
          <a:prstGeom prst="rect">
            <a:avLst/>
          </a:prstGeom>
          <a:solidFill>
            <a:srgbClr val="174A7C"/>
          </a:solidFill>
        </p:spPr>
        <p:txBody>
          <a:bodyPr wrap="square">
            <a:spAutoFit/>
          </a:bodyPr>
          <a:lstStyle/>
          <a:p>
            <a:pPr algn="ctr"/>
            <a:r>
              <a:rPr lang="en-US" sz="2400" dirty="0">
                <a:solidFill>
                  <a:schemeClr val="bg1"/>
                </a:solidFill>
              </a:rPr>
              <a:t>After your hearing with the Board of Equalization, you will receive a written notice of the decision.  </a:t>
            </a:r>
          </a:p>
          <a:p>
            <a:pPr algn="ctr"/>
            <a:r>
              <a:rPr lang="en-US" sz="2400" dirty="0">
                <a:solidFill>
                  <a:schemeClr val="bg1"/>
                </a:solidFill>
              </a:rPr>
              <a:t>You have 30 days to appeal the decision to Superior Court.</a:t>
            </a:r>
            <a:endParaRPr lang="en-U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7F3E06F9-057A-478E-BD08-AEEAE9451F69}"/>
              </a:ext>
            </a:extLst>
          </p:cNvPr>
          <p:cNvSpPr>
            <a:spLocks noGrp="1"/>
          </p:cNvSpPr>
          <p:nvPr>
            <p:ph type="sldNum" sz="quarter" idx="12"/>
          </p:nvPr>
        </p:nvSpPr>
        <p:spPr/>
        <p:txBody>
          <a:bodyPr/>
          <a:lstStyle/>
          <a:p>
            <a:fld id="{B1DEF99D-4551-48E3-A598-3B8178494ECC}" type="slidenum">
              <a:rPr lang="en-US" smtClean="0"/>
              <a:t>27</a:t>
            </a:fld>
            <a:endParaRPr lang="en-US"/>
          </a:p>
        </p:txBody>
      </p:sp>
    </p:spTree>
    <p:extLst>
      <p:ext uri="{BB962C8B-B14F-4D97-AF65-F5344CB8AC3E}">
        <p14:creationId xmlns:p14="http://schemas.microsoft.com/office/powerpoint/2010/main" val="3741090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ONLINE SERVICES</a:t>
            </a:r>
          </a:p>
        </p:txBody>
      </p:sp>
      <p:sp>
        <p:nvSpPr>
          <p:cNvPr id="6" name="TextBox 5">
            <a:extLst>
              <a:ext uri="{FF2B5EF4-FFF2-40B4-BE49-F238E27FC236}">
                <a16:creationId xmlns:a16="http://schemas.microsoft.com/office/drawing/2014/main" id="{000225CE-2E14-4F99-90FD-685081D66C98}"/>
              </a:ext>
            </a:extLst>
          </p:cNvPr>
          <p:cNvSpPr txBox="1"/>
          <p:nvPr/>
        </p:nvSpPr>
        <p:spPr>
          <a:xfrm>
            <a:off x="990600" y="1524000"/>
            <a:ext cx="7887070" cy="4401205"/>
          </a:xfrm>
          <a:prstGeom prst="rect">
            <a:avLst/>
          </a:prstGeom>
          <a:noFill/>
        </p:spPr>
        <p:txBody>
          <a:bodyPr wrap="square" rtlCol="0">
            <a:spAutoFit/>
          </a:bodyPr>
          <a:lstStyle/>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Homestead &amp; Special Exemptions</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Real Property Returns (Jan. 1 – April 1)</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Business Personal Property, Aircraft </a:t>
            </a:r>
          </a:p>
          <a:p>
            <a:r>
              <a:rPr lang="en-US" sz="2800" b="1" dirty="0">
                <a:effectLst>
                  <a:outerShdw blurRad="38100" dist="38100" dir="2700000" algn="tl">
                    <a:srgbClr val="000000">
                      <a:alpha val="43137"/>
                    </a:srgbClr>
                  </a:outerShdw>
                </a:effectLst>
              </a:rPr>
              <a:t>       &amp; Marine Returns (Jan 1 – April 1)</a:t>
            </a:r>
          </a:p>
          <a:p>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Real and Business Personal Property Appeals</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Change of Mailing Address (Real Property Only)</a:t>
            </a:r>
          </a:p>
        </p:txBody>
      </p:sp>
      <p:sp>
        <p:nvSpPr>
          <p:cNvPr id="2" name="Slide Number Placeholder 1">
            <a:extLst>
              <a:ext uri="{FF2B5EF4-FFF2-40B4-BE49-F238E27FC236}">
                <a16:creationId xmlns:a16="http://schemas.microsoft.com/office/drawing/2014/main" id="{2C854115-C84B-41BA-BE1E-0880308D2D96}"/>
              </a:ext>
            </a:extLst>
          </p:cNvPr>
          <p:cNvSpPr>
            <a:spLocks noGrp="1"/>
          </p:cNvSpPr>
          <p:nvPr>
            <p:ph type="sldNum" sz="quarter" idx="12"/>
          </p:nvPr>
        </p:nvSpPr>
        <p:spPr/>
        <p:txBody>
          <a:bodyPr/>
          <a:lstStyle/>
          <a:p>
            <a:fld id="{B1DEF99D-4551-48E3-A598-3B8178494ECC}" type="slidenum">
              <a:rPr lang="en-US" smtClean="0"/>
              <a:t>28</a:t>
            </a:fld>
            <a:endParaRPr lang="en-US"/>
          </a:p>
        </p:txBody>
      </p:sp>
    </p:spTree>
    <p:extLst>
      <p:ext uri="{BB962C8B-B14F-4D97-AF65-F5344CB8AC3E}">
        <p14:creationId xmlns:p14="http://schemas.microsoft.com/office/powerpoint/2010/main" val="51574281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WEBSITE ENHANCEMENTS</a:t>
            </a:r>
          </a:p>
        </p:txBody>
      </p:sp>
      <p:sp>
        <p:nvSpPr>
          <p:cNvPr id="6" name="TextBox 5">
            <a:extLst>
              <a:ext uri="{FF2B5EF4-FFF2-40B4-BE49-F238E27FC236}">
                <a16:creationId xmlns:a16="http://schemas.microsoft.com/office/drawing/2014/main" id="{000225CE-2E14-4F99-90FD-685081D66C98}"/>
              </a:ext>
            </a:extLst>
          </p:cNvPr>
          <p:cNvSpPr txBox="1"/>
          <p:nvPr/>
        </p:nvSpPr>
        <p:spPr>
          <a:xfrm>
            <a:off x="609600" y="1263363"/>
            <a:ext cx="8268070" cy="5262979"/>
          </a:xfrm>
          <a:prstGeom prst="rect">
            <a:avLst/>
          </a:prstGeom>
          <a:noFill/>
        </p:spPr>
        <p:txBody>
          <a:bodyPr wrap="square" rtlCol="0">
            <a:spAutoFit/>
          </a:bodyPr>
          <a:lstStyle/>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Easy to Navigate </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Improved User Experience</a:t>
            </a:r>
          </a:p>
          <a:p>
            <a:pPr marL="457200" indent="-457200">
              <a:buFont typeface="Arial" panose="020B0604020202020204" pitchFamily="34" charset="0"/>
              <a:buChar char="•"/>
            </a:pPr>
            <a:endParaRPr lang="en-US" sz="28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Comparable Search Module </a:t>
            </a: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rPr>
              <a:t>Allows selection of various property characteristics to compare similar types of properties </a:t>
            </a:r>
          </a:p>
          <a:p>
            <a:pPr lvl="1"/>
            <a:endParaRPr lang="en-US" sz="2800" b="1" dirty="0">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rPr>
              <a:t>Generates a report that includes a data summary of each property and a map displaying the parcels</a:t>
            </a:r>
            <a:endParaRPr lang="en-US" sz="2800" dirty="0"/>
          </a:p>
        </p:txBody>
      </p:sp>
      <p:sp>
        <p:nvSpPr>
          <p:cNvPr id="2" name="Slide Number Placeholder 1">
            <a:extLst>
              <a:ext uri="{FF2B5EF4-FFF2-40B4-BE49-F238E27FC236}">
                <a16:creationId xmlns:a16="http://schemas.microsoft.com/office/drawing/2014/main" id="{893DBD52-0E2F-460A-9B0B-167417288545}"/>
              </a:ext>
            </a:extLst>
          </p:cNvPr>
          <p:cNvSpPr>
            <a:spLocks noGrp="1"/>
          </p:cNvSpPr>
          <p:nvPr>
            <p:ph type="sldNum" sz="quarter" idx="12"/>
          </p:nvPr>
        </p:nvSpPr>
        <p:spPr/>
        <p:txBody>
          <a:bodyPr/>
          <a:lstStyle/>
          <a:p>
            <a:fld id="{B1DEF99D-4551-48E3-A598-3B8178494ECC}" type="slidenum">
              <a:rPr lang="en-US" smtClean="0"/>
              <a:t>29</a:t>
            </a:fld>
            <a:endParaRPr lang="en-US"/>
          </a:p>
        </p:txBody>
      </p:sp>
    </p:spTree>
    <p:extLst>
      <p:ext uri="{BB962C8B-B14F-4D97-AF65-F5344CB8AC3E}">
        <p14:creationId xmlns:p14="http://schemas.microsoft.com/office/powerpoint/2010/main" val="42835219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OPERATIONAL GUIDANCE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6401753"/>
          </a:xfrm>
          <a:prstGeom prst="rect">
            <a:avLst/>
          </a:prstGeom>
        </p:spPr>
        <p:txBody>
          <a:bodyPr wrap="square">
            <a:spAutoFit/>
          </a:bodyPr>
          <a:lstStyle/>
          <a:p>
            <a:pPr marL="342900" indent="-342900">
              <a:buAutoNum type="arabicPeriod"/>
            </a:pPr>
            <a:endParaRPr lang="en-US" b="1" dirty="0">
              <a:solidFill>
                <a:srgbClr val="1F497D"/>
              </a:solidFill>
              <a:effectLst>
                <a:outerShdw blurRad="31750" dist="25400" dir="5400000" algn="tl" rotWithShape="0">
                  <a:srgbClr val="000000">
                    <a:alpha val="25000"/>
                  </a:srgbClr>
                </a:outerShdw>
              </a:effectLst>
            </a:endParaRPr>
          </a:p>
          <a:p>
            <a:pPr marL="457200"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Official Code of  Georgia Annotated (OCGA)</a:t>
            </a:r>
          </a:p>
          <a:p>
            <a:endParaRPr lang="en-US" sz="2800" b="1" dirty="0">
              <a:effectLst>
                <a:outerShdw blurRad="31750" dist="25400" dir="5400000" algn="tl" rotWithShape="0">
                  <a:srgbClr val="000000">
                    <a:alpha val="25000"/>
                  </a:srgbClr>
                </a:outerShdw>
              </a:effectLst>
            </a:endParaRPr>
          </a:p>
          <a:p>
            <a:pPr marL="914400" lvl="1"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Collection of all laws in the State of Georgia</a:t>
            </a:r>
          </a:p>
          <a:p>
            <a:pPr marL="914400" lvl="1"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Index of state governing laws enacted by the Georgia Assembly which consist of two chambers</a:t>
            </a:r>
          </a:p>
          <a:p>
            <a:pPr lvl="1"/>
            <a:endParaRPr lang="en-US" sz="2800" b="1" dirty="0">
              <a:effectLst>
                <a:outerShdw blurRad="31750" dist="25400" dir="5400000" algn="tl" rotWithShape="0">
                  <a:srgbClr val="000000">
                    <a:alpha val="25000"/>
                  </a:srgbClr>
                </a:outerShdw>
              </a:effectLst>
            </a:endParaRPr>
          </a:p>
          <a:p>
            <a:pPr marL="1371600" lvl="2"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House of Representatives</a:t>
            </a:r>
          </a:p>
          <a:p>
            <a:pPr marL="1371600" lvl="2"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Senate </a:t>
            </a:r>
          </a:p>
          <a:p>
            <a:pPr lvl="2"/>
            <a:endParaRPr lang="en-US" sz="2800" b="1" dirty="0">
              <a:effectLst>
                <a:outerShdw blurRad="31750" dist="25400" dir="5400000" algn="tl" rotWithShape="0">
                  <a:srgbClr val="000000">
                    <a:alpha val="25000"/>
                  </a:srgbClr>
                </a:outerShdw>
              </a:effectLst>
            </a:endParaRPr>
          </a:p>
          <a:p>
            <a:pPr marL="1828800" lvl="3"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Title 48 – Revenue and Taxation</a:t>
            </a:r>
          </a:p>
          <a:p>
            <a:pPr marL="1828800" lvl="3"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Chapter 5 – Ad Valorem Taxation of Property</a:t>
            </a:r>
          </a:p>
          <a:p>
            <a:pPr lvl="2"/>
            <a:endParaRPr lang="en-US" sz="2800" b="1" dirty="0">
              <a:effectLst>
                <a:outerShdw blurRad="31750" dist="25400" dir="5400000" algn="tl" rotWithShape="0">
                  <a:srgbClr val="000000">
                    <a:alpha val="25000"/>
                  </a:srgbClr>
                </a:outerShdw>
              </a:effectLst>
            </a:endParaRPr>
          </a:p>
          <a:p>
            <a:endParaRPr lang="en-US" sz="2800" b="1" dirty="0">
              <a:effectLst>
                <a:outerShdw blurRad="31750" dist="25400" dir="5400000" algn="tl" rotWithShape="0">
                  <a:srgbClr val="000000">
                    <a:alpha val="25000"/>
                  </a:srgbClr>
                </a:outerShdw>
              </a:effectLst>
            </a:endParaRPr>
          </a:p>
        </p:txBody>
      </p:sp>
      <p:sp>
        <p:nvSpPr>
          <p:cNvPr id="2" name="Slide Number Placeholder 1">
            <a:extLst>
              <a:ext uri="{FF2B5EF4-FFF2-40B4-BE49-F238E27FC236}">
                <a16:creationId xmlns:a16="http://schemas.microsoft.com/office/drawing/2014/main" id="{C56BE3D5-5FB0-48DF-AE68-F73DF324107E}"/>
              </a:ext>
            </a:extLst>
          </p:cNvPr>
          <p:cNvSpPr>
            <a:spLocks noGrp="1"/>
          </p:cNvSpPr>
          <p:nvPr>
            <p:ph type="sldNum" sz="quarter" idx="12"/>
          </p:nvPr>
        </p:nvSpPr>
        <p:spPr/>
        <p:txBody>
          <a:bodyPr/>
          <a:lstStyle/>
          <a:p>
            <a:fld id="{B1DEF99D-4551-48E3-A598-3B8178494ECC}" type="slidenum">
              <a:rPr lang="en-US" smtClean="0"/>
              <a:t>3</a:t>
            </a:fld>
            <a:endParaRPr lang="en-US"/>
          </a:p>
        </p:txBody>
      </p:sp>
    </p:spTree>
    <p:extLst>
      <p:ext uri="{BB962C8B-B14F-4D97-AF65-F5344CB8AC3E}">
        <p14:creationId xmlns:p14="http://schemas.microsoft.com/office/powerpoint/2010/main" val="330228649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CONTACT US</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1066800"/>
            <a:ext cx="8382000" cy="5816977"/>
          </a:xfrm>
          <a:prstGeom prst="rect">
            <a:avLst/>
          </a:prstGeom>
        </p:spPr>
        <p:txBody>
          <a:bodyPr wrap="square">
            <a:spAutoFit/>
          </a:bodyPr>
          <a:lstStyle/>
          <a:p>
            <a:r>
              <a:rPr lang="en-US" sz="2400" b="1" dirty="0">
                <a:solidFill>
                  <a:srgbClr val="E46E2B"/>
                </a:solidFill>
                <a:effectLst>
                  <a:outerShdw blurRad="38100" dist="38100" dir="2700000" algn="tl">
                    <a:srgbClr val="000000">
                      <a:alpha val="43137"/>
                    </a:srgbClr>
                  </a:outerShdw>
                </a:effectLst>
              </a:rPr>
              <a:t>MAIN LOCATION:</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Peachtree Center @ 235 Peachtree St. (Administrative Office)</a:t>
            </a:r>
          </a:p>
          <a:p>
            <a:pPr algn="ctr"/>
            <a:r>
              <a:rPr lang="en-US" sz="2400" b="1" dirty="0">
                <a:effectLst>
                  <a:outerShdw blurRad="38100" dist="38100" dir="2700000" algn="tl">
                    <a:srgbClr val="000000">
                      <a:alpha val="43137"/>
                    </a:srgbClr>
                  </a:outerShdw>
                </a:effectLst>
              </a:rPr>
              <a:t>Phone: 404-612-6440</a:t>
            </a:r>
          </a:p>
          <a:p>
            <a:endParaRPr lang="en-US" sz="2400" b="1" dirty="0">
              <a:solidFill>
                <a:srgbClr val="E46E2B"/>
              </a:solidFill>
              <a:effectLst>
                <a:outerShdw blurRad="38100" dist="38100" dir="2700000" algn="tl">
                  <a:srgbClr val="000000">
                    <a:alpha val="43137"/>
                  </a:srgbClr>
                </a:outerShdw>
              </a:effectLst>
            </a:endParaRPr>
          </a:p>
          <a:p>
            <a:r>
              <a:rPr lang="en-US" sz="2400" b="1" dirty="0">
                <a:solidFill>
                  <a:srgbClr val="E46E2B"/>
                </a:solidFill>
                <a:effectLst>
                  <a:outerShdw blurRad="38100" dist="38100" dir="2700000" algn="tl">
                    <a:srgbClr val="000000">
                      <a:alpha val="43137"/>
                    </a:srgbClr>
                  </a:outerShdw>
                </a:effectLst>
              </a:rPr>
              <a:t>SATELLITE LOCATIONS:</a:t>
            </a: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Government Center @ 141 Pryor St.</a:t>
            </a:r>
          </a:p>
          <a:p>
            <a:endParaRPr lang="en-US" sz="24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Alpharetta @ 11575 Maxwell Rd.</a:t>
            </a:r>
          </a:p>
          <a:p>
            <a:endParaRPr lang="en-US" sz="24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Greenbriar Mall @ 2841 Greenbriar Parkway </a:t>
            </a:r>
          </a:p>
          <a:p>
            <a:endParaRPr lang="en-US" sz="24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North Fulton Service Center @ 7741 Roswell Rd. NE </a:t>
            </a:r>
          </a:p>
          <a:p>
            <a:endParaRPr lang="en-US" sz="24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400" b="1" dirty="0">
                <a:effectLst>
                  <a:outerShdw blurRad="38100" dist="38100" dir="2700000" algn="tl">
                    <a:srgbClr val="000000">
                      <a:alpha val="43137"/>
                    </a:srgbClr>
                  </a:outerShdw>
                </a:effectLst>
              </a:rPr>
              <a:t>South Fulton Service Center @ 5600 Stonewall Tell Rd. </a:t>
            </a:r>
          </a:p>
          <a:p>
            <a:pPr marL="342900" indent="-342900">
              <a:buAutoNum type="arabicPeriod"/>
            </a:pPr>
            <a:endParaRPr lang="en-US" b="1" dirty="0">
              <a:solidFill>
                <a:srgbClr val="1F497D"/>
              </a:solidFill>
              <a:effectLst>
                <a:outerShdw blurRad="31750" dist="25400" dir="5400000" algn="tl" rotWithShape="0">
                  <a:srgbClr val="000000">
                    <a:alpha val="25000"/>
                  </a:srgbClr>
                </a:outerShdw>
              </a:effectLst>
            </a:endParaRPr>
          </a:p>
          <a:p>
            <a:endParaRPr lang="en-US" b="1" dirty="0">
              <a:solidFill>
                <a:srgbClr val="1F497D"/>
              </a:solidFill>
              <a:effectLst>
                <a:outerShdw blurRad="31750" dist="25400" dir="5400000" algn="tl" rotWithShape="0">
                  <a:srgbClr val="000000">
                    <a:alpha val="25000"/>
                  </a:srgbClr>
                </a:outerShdw>
              </a:effectLst>
            </a:endParaRPr>
          </a:p>
        </p:txBody>
      </p:sp>
      <p:sp>
        <p:nvSpPr>
          <p:cNvPr id="2" name="Slide Number Placeholder 1">
            <a:extLst>
              <a:ext uri="{FF2B5EF4-FFF2-40B4-BE49-F238E27FC236}">
                <a16:creationId xmlns:a16="http://schemas.microsoft.com/office/drawing/2014/main" id="{0FD69E84-84C6-498A-8EFD-18FC0ECB1117}"/>
              </a:ext>
            </a:extLst>
          </p:cNvPr>
          <p:cNvSpPr>
            <a:spLocks noGrp="1"/>
          </p:cNvSpPr>
          <p:nvPr>
            <p:ph type="sldNum" sz="quarter" idx="12"/>
          </p:nvPr>
        </p:nvSpPr>
        <p:spPr/>
        <p:txBody>
          <a:bodyPr/>
          <a:lstStyle/>
          <a:p>
            <a:fld id="{B1DEF99D-4551-48E3-A598-3B8178494ECC}" type="slidenum">
              <a:rPr lang="en-US" smtClean="0"/>
              <a:t>30</a:t>
            </a:fld>
            <a:endParaRPr lang="en-US"/>
          </a:p>
        </p:txBody>
      </p:sp>
    </p:spTree>
    <p:extLst>
      <p:ext uri="{BB962C8B-B14F-4D97-AF65-F5344CB8AC3E}">
        <p14:creationId xmlns:p14="http://schemas.microsoft.com/office/powerpoint/2010/main" val="290715206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QUESTIONS</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762000"/>
            <a:ext cx="8382000" cy="800219"/>
          </a:xfrm>
          <a:prstGeom prst="rect">
            <a:avLst/>
          </a:prstGeom>
        </p:spPr>
        <p:txBody>
          <a:bodyPr wrap="square">
            <a:spAutoFit/>
          </a:bodyPr>
          <a:lstStyle/>
          <a:p>
            <a:pPr marL="342900" indent="-342900">
              <a:buAutoNum type="arabicPeriod"/>
            </a:pPr>
            <a:endParaRPr lang="en-US" b="1" dirty="0">
              <a:solidFill>
                <a:srgbClr val="1F497D"/>
              </a:solidFill>
              <a:effectLst>
                <a:outerShdw blurRad="31750" dist="25400" dir="5400000" algn="tl" rotWithShape="0">
                  <a:srgbClr val="000000">
                    <a:alpha val="25000"/>
                  </a:srgbClr>
                </a:outerShdw>
              </a:effectLst>
            </a:endParaRPr>
          </a:p>
          <a:p>
            <a:endParaRPr lang="en-US" sz="2800" b="1" dirty="0">
              <a:effectLst>
                <a:outerShdw blurRad="31750" dist="25400" dir="5400000" algn="tl" rotWithShape="0">
                  <a:srgbClr val="000000">
                    <a:alpha val="25000"/>
                  </a:srgbClr>
                </a:outerShdw>
              </a:effectLst>
            </a:endParaRPr>
          </a:p>
        </p:txBody>
      </p:sp>
      <p:pic>
        <p:nvPicPr>
          <p:cNvPr id="1026" name="Picture 2" descr="Image result for question">
            <a:extLst>
              <a:ext uri="{FF2B5EF4-FFF2-40B4-BE49-F238E27FC236}">
                <a16:creationId xmlns:a16="http://schemas.microsoft.com/office/drawing/2014/main" id="{F0B3563C-203C-4907-BCC8-C5DA3A122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388" y="2528888"/>
            <a:ext cx="2943225"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1C03468-213F-4E4D-8104-0D7EB6931A6E}"/>
              </a:ext>
            </a:extLst>
          </p:cNvPr>
          <p:cNvSpPr>
            <a:spLocks noGrp="1"/>
          </p:cNvSpPr>
          <p:nvPr>
            <p:ph type="sldNum" sz="quarter" idx="12"/>
          </p:nvPr>
        </p:nvSpPr>
        <p:spPr/>
        <p:txBody>
          <a:bodyPr/>
          <a:lstStyle/>
          <a:p>
            <a:fld id="{B1DEF99D-4551-48E3-A598-3B8178494ECC}" type="slidenum">
              <a:rPr lang="en-US" smtClean="0"/>
              <a:t>31</a:t>
            </a:fld>
            <a:endParaRPr lang="en-US"/>
          </a:p>
        </p:txBody>
      </p:sp>
    </p:spTree>
    <p:extLst>
      <p:ext uri="{BB962C8B-B14F-4D97-AF65-F5344CB8AC3E}">
        <p14:creationId xmlns:p14="http://schemas.microsoft.com/office/powerpoint/2010/main" val="10034586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ORGANIZATIONAL CHART</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954107"/>
          </a:xfrm>
          <a:prstGeom prst="rect">
            <a:avLst/>
          </a:prstGeom>
        </p:spPr>
        <p:txBody>
          <a:bodyPr wrap="square">
            <a:spAutoFit/>
          </a:bodyPr>
          <a:lstStyle/>
          <a:p>
            <a:pPr lvl="2"/>
            <a:endParaRPr lang="en-US" sz="2800" b="1" dirty="0">
              <a:effectLst>
                <a:outerShdw blurRad="31750" dist="25400" dir="5400000" algn="tl" rotWithShape="0">
                  <a:srgbClr val="000000">
                    <a:alpha val="25000"/>
                  </a:srgbClr>
                </a:outerShdw>
              </a:effectLst>
            </a:endParaRPr>
          </a:p>
          <a:p>
            <a:endParaRPr lang="en-US" sz="2800" b="1" dirty="0">
              <a:effectLst>
                <a:outerShdw blurRad="31750" dist="25400" dir="5400000" algn="tl" rotWithShape="0">
                  <a:srgbClr val="000000">
                    <a:alpha val="25000"/>
                  </a:srgbClr>
                </a:outerShdw>
              </a:effectLst>
            </a:endParaRPr>
          </a:p>
        </p:txBody>
      </p:sp>
      <p:pic>
        <p:nvPicPr>
          <p:cNvPr id="3" name="Picture 2">
            <a:extLst>
              <a:ext uri="{FF2B5EF4-FFF2-40B4-BE49-F238E27FC236}">
                <a16:creationId xmlns:a16="http://schemas.microsoft.com/office/drawing/2014/main" id="{26FD6874-6C05-43CD-A57B-D9A8E2B9A68F}"/>
              </a:ext>
            </a:extLst>
          </p:cNvPr>
          <p:cNvPicPr>
            <a:picLocks noChangeAspect="1"/>
          </p:cNvPicPr>
          <p:nvPr/>
        </p:nvPicPr>
        <p:blipFill>
          <a:blip r:embed="rId2"/>
          <a:stretch>
            <a:fillRect/>
          </a:stretch>
        </p:blipFill>
        <p:spPr>
          <a:xfrm>
            <a:off x="359299" y="600211"/>
            <a:ext cx="8425402" cy="5657578"/>
          </a:xfrm>
          <a:prstGeom prst="rect">
            <a:avLst/>
          </a:prstGeom>
        </p:spPr>
      </p:pic>
      <p:sp>
        <p:nvSpPr>
          <p:cNvPr id="2" name="Slide Number Placeholder 1">
            <a:extLst>
              <a:ext uri="{FF2B5EF4-FFF2-40B4-BE49-F238E27FC236}">
                <a16:creationId xmlns:a16="http://schemas.microsoft.com/office/drawing/2014/main" id="{FB8E5F56-A819-4F3A-8184-60DE531FC7B6}"/>
              </a:ext>
            </a:extLst>
          </p:cNvPr>
          <p:cNvSpPr>
            <a:spLocks noGrp="1"/>
          </p:cNvSpPr>
          <p:nvPr>
            <p:ph type="sldNum" sz="quarter" idx="12"/>
          </p:nvPr>
        </p:nvSpPr>
        <p:spPr/>
        <p:txBody>
          <a:bodyPr/>
          <a:lstStyle/>
          <a:p>
            <a:fld id="{B1DEF99D-4551-48E3-A598-3B8178494ECC}" type="slidenum">
              <a:rPr lang="en-US" smtClean="0"/>
              <a:t>4</a:t>
            </a:fld>
            <a:endParaRPr lang="en-US"/>
          </a:p>
        </p:txBody>
      </p:sp>
    </p:spTree>
    <p:extLst>
      <p:ext uri="{BB962C8B-B14F-4D97-AF65-F5344CB8AC3E}">
        <p14:creationId xmlns:p14="http://schemas.microsoft.com/office/powerpoint/2010/main" val="355106185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DEPARTMENTAL OVERVIEW</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4678204"/>
          </a:xfrm>
          <a:prstGeom prst="rect">
            <a:avLst/>
          </a:prstGeom>
        </p:spPr>
        <p:txBody>
          <a:bodyPr wrap="square">
            <a:spAutoFit/>
          </a:bodyPr>
          <a:lstStyle/>
          <a:p>
            <a:pPr marL="342900" indent="-342900">
              <a:buAutoNum type="arabicPeriod"/>
            </a:pPr>
            <a:endParaRPr lang="en-US" b="1" dirty="0">
              <a:solidFill>
                <a:srgbClr val="1F497D"/>
              </a:solidFill>
              <a:effectLst>
                <a:outerShdw blurRad="31750" dist="25400" dir="5400000" algn="tl" rotWithShape="0">
                  <a:srgbClr val="000000">
                    <a:alpha val="25000"/>
                  </a:srgbClr>
                </a:outerShdw>
              </a:effectLst>
            </a:endParaRPr>
          </a:p>
          <a:p>
            <a:pPr marL="457200"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365,000 Real Property Parcels</a:t>
            </a:r>
          </a:p>
          <a:p>
            <a:pPr marL="914400" lvl="1"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92% Residential</a:t>
            </a:r>
          </a:p>
          <a:p>
            <a:pPr marL="914400" lvl="1"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8% Commercial </a:t>
            </a:r>
          </a:p>
          <a:p>
            <a:pPr lvl="2"/>
            <a:endParaRPr lang="en-US" sz="2800" b="1" dirty="0">
              <a:effectLst>
                <a:outerShdw blurRad="31750" dist="25400" dir="5400000" algn="tl" rotWithShape="0">
                  <a:srgbClr val="000000">
                    <a:alpha val="25000"/>
                  </a:srgbClr>
                </a:outerShdw>
              </a:effectLst>
            </a:endParaRPr>
          </a:p>
          <a:p>
            <a:pPr marL="457200"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28,000 Personal Property Accounts</a:t>
            </a:r>
          </a:p>
          <a:p>
            <a:pPr marL="457200" indent="-457200">
              <a:buFont typeface="Arial" panose="020B0604020202020204" pitchFamily="34" charset="0"/>
              <a:buChar char="•"/>
            </a:pPr>
            <a:endParaRPr lang="en-US" sz="2800" b="1" dirty="0">
              <a:effectLst>
                <a:outerShdw blurRad="31750" dist="25400" dir="5400000" algn="tl" rotWithShape="0">
                  <a:srgbClr val="000000">
                    <a:alpha val="25000"/>
                  </a:srgbClr>
                </a:outerShdw>
              </a:effectLst>
            </a:endParaRPr>
          </a:p>
          <a:p>
            <a:pPr marL="457200"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200 Staff Members</a:t>
            </a:r>
          </a:p>
          <a:p>
            <a:pPr marL="914400" lvl="1"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120 Appraisal </a:t>
            </a:r>
          </a:p>
          <a:p>
            <a:pPr marL="914400" lvl="1" indent="-457200">
              <a:buFont typeface="Arial" panose="020B0604020202020204" pitchFamily="34" charset="0"/>
              <a:buChar char="•"/>
            </a:pPr>
            <a:r>
              <a:rPr lang="en-US" sz="2800" b="1" dirty="0">
                <a:effectLst>
                  <a:outerShdw blurRad="31750" dist="25400" dir="5400000" algn="tl" rotWithShape="0">
                    <a:srgbClr val="000000">
                      <a:alpha val="25000"/>
                    </a:srgbClr>
                  </a:outerShdw>
                </a:effectLst>
              </a:rPr>
              <a:t>80 Administrative</a:t>
            </a:r>
          </a:p>
          <a:p>
            <a:endParaRPr lang="en-US" sz="2800" b="1" dirty="0">
              <a:effectLst>
                <a:outerShdw blurRad="31750" dist="25400" dir="5400000" algn="tl" rotWithShape="0">
                  <a:srgbClr val="000000">
                    <a:alpha val="25000"/>
                  </a:srgbClr>
                </a:outerShdw>
              </a:effectLst>
            </a:endParaRPr>
          </a:p>
        </p:txBody>
      </p:sp>
      <p:sp>
        <p:nvSpPr>
          <p:cNvPr id="2" name="Slide Number Placeholder 1">
            <a:extLst>
              <a:ext uri="{FF2B5EF4-FFF2-40B4-BE49-F238E27FC236}">
                <a16:creationId xmlns:a16="http://schemas.microsoft.com/office/drawing/2014/main" id="{9D66C927-07B3-4CCB-84D5-4774B32DFB49}"/>
              </a:ext>
            </a:extLst>
          </p:cNvPr>
          <p:cNvSpPr>
            <a:spLocks noGrp="1"/>
          </p:cNvSpPr>
          <p:nvPr>
            <p:ph type="sldNum" sz="quarter" idx="12"/>
          </p:nvPr>
        </p:nvSpPr>
        <p:spPr/>
        <p:txBody>
          <a:bodyPr/>
          <a:lstStyle/>
          <a:p>
            <a:fld id="{B1DEF99D-4551-48E3-A598-3B8178494ECC}" type="slidenum">
              <a:rPr lang="en-US" smtClean="0"/>
              <a:t>5</a:t>
            </a:fld>
            <a:endParaRPr lang="en-US"/>
          </a:p>
        </p:txBody>
      </p:sp>
    </p:spTree>
    <p:extLst>
      <p:ext uri="{BB962C8B-B14F-4D97-AF65-F5344CB8AC3E}">
        <p14:creationId xmlns:p14="http://schemas.microsoft.com/office/powerpoint/2010/main" val="73588466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64778" y="1066800"/>
            <a:ext cx="4745822"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effectLst>
                  <a:outerShdw blurRad="38100" dist="38100" dir="2700000" algn="tl">
                    <a:srgbClr val="000000">
                      <a:alpha val="43137"/>
                    </a:srgbClr>
                  </a:outerShdw>
                </a:effectLst>
              </a:rPr>
              <a:t>Fulton County Assessors appraise your property at  Fair Market Value, as required by Georgia law. </a:t>
            </a:r>
          </a:p>
        </p:txBody>
      </p:sp>
      <p:sp>
        <p:nvSpPr>
          <p:cNvPr id="4" name="Rectangle 3"/>
          <p:cNvSpPr/>
          <p:nvPr/>
        </p:nvSpPr>
        <p:spPr>
          <a:xfrm>
            <a:off x="1594523" y="1181922"/>
            <a:ext cx="758197" cy="689127"/>
          </a:xfrm>
          <a:prstGeom prst="rect">
            <a:avLst/>
          </a:prstGeom>
          <a:solidFill>
            <a:srgbClr val="F48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descr="C:\Users\jessica.corbitt\Downloads\noun_971113_ffff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0787" y="1258697"/>
            <a:ext cx="539536" cy="5395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94523" y="2288486"/>
            <a:ext cx="767677" cy="718729"/>
          </a:xfrm>
          <a:prstGeom prst="rect">
            <a:avLst/>
          </a:prstGeom>
          <a:solidFill>
            <a:srgbClr val="502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40%</a:t>
            </a:r>
          </a:p>
        </p:txBody>
      </p:sp>
      <p:sp>
        <p:nvSpPr>
          <p:cNvPr id="7" name="TextBox 6"/>
          <p:cNvSpPr txBox="1"/>
          <p:nvPr/>
        </p:nvSpPr>
        <p:spPr>
          <a:xfrm>
            <a:off x="3864778" y="2326916"/>
            <a:ext cx="4745822" cy="861774"/>
          </a:xfrm>
          <a:prstGeom prst="rect">
            <a:avLst/>
          </a:prstGeom>
          <a:noFill/>
        </p:spPr>
        <p:txBody>
          <a:bodyPr wrap="square" rtlCol="0">
            <a:spAutoFit/>
          </a:bodyPr>
          <a:lstStyle/>
          <a:p>
            <a:pPr marL="346075" lvl="1" indent="-346075">
              <a:buFont typeface="Arial" panose="020B0604020202020204" pitchFamily="34" charset="0"/>
              <a:buChar char="•"/>
            </a:pPr>
            <a:r>
              <a:rPr lang="en-US" sz="2000" b="1" dirty="0">
                <a:effectLst>
                  <a:outerShdw blurRad="38100" dist="38100" dir="2700000" algn="tl">
                    <a:srgbClr val="000000">
                      <a:alpha val="43137"/>
                    </a:srgbClr>
                  </a:outerShdw>
                </a:effectLst>
              </a:rPr>
              <a:t>Assessed Value = 40% of Fair Market Value.  </a:t>
            </a:r>
          </a:p>
          <a:p>
            <a:endParaRPr lang="en-US" sz="1000" dirty="0"/>
          </a:p>
        </p:txBody>
      </p:sp>
      <p:sp>
        <p:nvSpPr>
          <p:cNvPr id="8" name="Rectangle 7"/>
          <p:cNvSpPr/>
          <p:nvPr/>
        </p:nvSpPr>
        <p:spPr>
          <a:xfrm>
            <a:off x="1601376" y="3322412"/>
            <a:ext cx="758196" cy="684277"/>
          </a:xfrm>
          <a:prstGeom prst="rect">
            <a:avLst/>
          </a:prstGeom>
          <a:solidFill>
            <a:srgbClr val="FD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8" descr="C:\Users\jessica.corbitt\Downloads\noun_1217995_ffff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370" y="3374312"/>
            <a:ext cx="538953" cy="5389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64778" y="3227518"/>
            <a:ext cx="4745822" cy="1015663"/>
          </a:xfrm>
          <a:prstGeom prst="rect">
            <a:avLst/>
          </a:prstGeom>
          <a:noFill/>
        </p:spPr>
        <p:txBody>
          <a:bodyPr wrap="square" rtlCol="0">
            <a:spAutoFit/>
          </a:bodyPr>
          <a:lstStyle/>
          <a:p>
            <a:pPr marL="346075" indent="-346075">
              <a:buFont typeface="Arial" panose="020B0604020202020204" pitchFamily="34" charset="0"/>
              <a:buChar char="•"/>
            </a:pPr>
            <a:r>
              <a:rPr lang="en-US" sz="2000" b="1" dirty="0">
                <a:effectLst>
                  <a:outerShdw blurRad="38100" dist="38100" dir="2700000" algn="tl">
                    <a:srgbClr val="000000">
                      <a:alpha val="43137"/>
                    </a:srgbClr>
                  </a:outerShdw>
                </a:effectLst>
              </a:rPr>
              <a:t>Homestead Exemptions are deducted from Assessed Value to calculate Taxable Value.</a:t>
            </a:r>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413"/>
          <a:stretch/>
        </p:blipFill>
        <p:spPr bwMode="auto">
          <a:xfrm>
            <a:off x="399762" y="4504055"/>
            <a:ext cx="3257838" cy="93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864778" y="4519810"/>
            <a:ext cx="4774724" cy="1015663"/>
          </a:xfrm>
          <a:prstGeom prst="rect">
            <a:avLst/>
          </a:prstGeom>
          <a:noFill/>
        </p:spPr>
        <p:txBody>
          <a:bodyPr wrap="square" rtlCol="0">
            <a:spAutoFit/>
          </a:bodyPr>
          <a:lstStyle/>
          <a:p>
            <a:pPr marL="346075" indent="-346075">
              <a:buFont typeface="Arial" panose="020B0604020202020204" pitchFamily="34" charset="0"/>
              <a:buChar char="•"/>
            </a:pPr>
            <a:r>
              <a:rPr lang="en-US" sz="2000" b="1" dirty="0">
                <a:effectLst>
                  <a:outerShdw blurRad="38100" dist="38100" dir="2700000" algn="tl">
                    <a:srgbClr val="000000">
                      <a:alpha val="43137"/>
                    </a:srgbClr>
                  </a:outerShdw>
                </a:effectLst>
              </a:rPr>
              <a:t>Fulton County, all cities and school systems set their annual millage (tax) rate.</a:t>
            </a:r>
          </a:p>
        </p:txBody>
      </p:sp>
      <p:sp>
        <p:nvSpPr>
          <p:cNvPr id="15" name="TextBox 14"/>
          <p:cNvSpPr txBox="1"/>
          <p:nvPr/>
        </p:nvSpPr>
        <p:spPr>
          <a:xfrm>
            <a:off x="3886200" y="5715000"/>
            <a:ext cx="4724399" cy="861774"/>
          </a:xfrm>
          <a:prstGeom prst="rect">
            <a:avLst/>
          </a:prstGeom>
          <a:noFill/>
        </p:spPr>
        <p:txBody>
          <a:bodyPr wrap="square" rtlCol="0">
            <a:spAutoFit/>
          </a:bodyPr>
          <a:lstStyle/>
          <a:p>
            <a:pPr marL="342900" indent="-342900">
              <a:buFont typeface="Arial" panose="020B0604020202020204" pitchFamily="34" charset="0"/>
              <a:buChar char="•"/>
            </a:pPr>
            <a:r>
              <a:rPr lang="en-US"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Taxes are calculated and issued by the Tax Commissioner and some cities.</a:t>
            </a:r>
          </a:p>
          <a:p>
            <a:endParaRPr lang="en-US" sz="1000" dirty="0">
              <a:latin typeface="Century Gothic" panose="020B0502020202020204" pitchFamily="34" charset="0"/>
            </a:endParaRPr>
          </a:p>
        </p:txBody>
      </p:sp>
      <p:sp>
        <p:nvSpPr>
          <p:cNvPr id="16" name="Rectangle 15"/>
          <p:cNvSpPr/>
          <p:nvPr/>
        </p:nvSpPr>
        <p:spPr>
          <a:xfrm>
            <a:off x="1616552" y="5829149"/>
            <a:ext cx="834397" cy="625784"/>
          </a:xfrm>
          <a:prstGeom prst="rect">
            <a:avLst/>
          </a:prstGeom>
          <a:solidFill>
            <a:srgbClr val="F48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822D"/>
              </a:solidFill>
            </a:endParaRPr>
          </a:p>
        </p:txBody>
      </p:sp>
      <p:pic>
        <p:nvPicPr>
          <p:cNvPr id="17" name="Picture 19" descr="C:\Users\jessica.corbitt\Downloads\noun_1464349_fffff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2308" y="5876456"/>
            <a:ext cx="500044" cy="5000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4A2489B5-1520-4A01-80EE-314A64712D7A}"/>
              </a:ext>
            </a:extLst>
          </p:cNvPr>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THE PROPERTY TAX PROCESS AT A GLANCE</a:t>
            </a:r>
          </a:p>
        </p:txBody>
      </p:sp>
      <p:sp>
        <p:nvSpPr>
          <p:cNvPr id="2" name="Slide Number Placeholder 1">
            <a:extLst>
              <a:ext uri="{FF2B5EF4-FFF2-40B4-BE49-F238E27FC236}">
                <a16:creationId xmlns:a16="http://schemas.microsoft.com/office/drawing/2014/main" id="{77E30BD9-B8A0-41F9-977A-F26F4363EC5E}"/>
              </a:ext>
            </a:extLst>
          </p:cNvPr>
          <p:cNvSpPr>
            <a:spLocks noGrp="1"/>
          </p:cNvSpPr>
          <p:nvPr>
            <p:ph type="sldNum" sz="quarter" idx="12"/>
          </p:nvPr>
        </p:nvSpPr>
        <p:spPr/>
        <p:txBody>
          <a:bodyPr/>
          <a:lstStyle/>
          <a:p>
            <a:fld id="{B1DEF99D-4551-48E3-A598-3B8178494ECC}" type="slidenum">
              <a:rPr lang="en-US" smtClean="0"/>
              <a:t>6</a:t>
            </a:fld>
            <a:endParaRPr lang="en-US"/>
          </a:p>
        </p:txBody>
      </p:sp>
    </p:spTree>
    <p:extLst>
      <p:ext uri="{BB962C8B-B14F-4D97-AF65-F5344CB8AC3E}">
        <p14:creationId xmlns:p14="http://schemas.microsoft.com/office/powerpoint/2010/main" val="149593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APPRAISAL TIMELINE</a:t>
            </a:r>
          </a:p>
        </p:txBody>
      </p:sp>
      <p:sp>
        <p:nvSpPr>
          <p:cNvPr id="6" name="TextBox 5">
            <a:extLst>
              <a:ext uri="{FF2B5EF4-FFF2-40B4-BE49-F238E27FC236}">
                <a16:creationId xmlns:a16="http://schemas.microsoft.com/office/drawing/2014/main" id="{000225CE-2E14-4F99-90FD-685081D66C98}"/>
              </a:ext>
            </a:extLst>
          </p:cNvPr>
          <p:cNvSpPr txBox="1"/>
          <p:nvPr/>
        </p:nvSpPr>
        <p:spPr>
          <a:xfrm>
            <a:off x="-37730" y="1524000"/>
            <a:ext cx="8915400" cy="4093428"/>
          </a:xfrm>
          <a:prstGeom prst="rect">
            <a:avLst/>
          </a:prstGeom>
          <a:noFill/>
        </p:spPr>
        <p:txBody>
          <a:bodyPr wrap="square" rtlCol="0">
            <a:spAutoFit/>
          </a:bodyPr>
          <a:lstStyle/>
          <a:p>
            <a:pPr marL="457200" indent="-457200">
              <a:buFont typeface="Arial" panose="020B0604020202020204" pitchFamily="34" charset="0"/>
              <a:buChar char="•"/>
            </a:pPr>
            <a:r>
              <a:rPr lang="en-US" sz="2600" b="1" dirty="0">
                <a:effectLst>
                  <a:outerShdw blurRad="38100" dist="38100" dir="2700000" algn="tl">
                    <a:srgbClr val="000000">
                      <a:alpha val="43137"/>
                    </a:srgbClr>
                  </a:outerShdw>
                </a:effectLst>
              </a:rPr>
              <a:t>January 1 - Date of Assessment/Return Period Begins			</a:t>
            </a:r>
          </a:p>
          <a:p>
            <a:pPr marL="457200" indent="-457200">
              <a:buFont typeface="Arial" panose="020B0604020202020204" pitchFamily="34" charset="0"/>
              <a:buChar char="•"/>
            </a:pPr>
            <a:r>
              <a:rPr lang="en-US" sz="2600" b="1" dirty="0">
                <a:effectLst>
                  <a:outerShdw blurRad="38100" dist="38100" dir="2700000" algn="tl">
                    <a:srgbClr val="000000">
                      <a:alpha val="43137"/>
                    </a:srgbClr>
                  </a:outerShdw>
                </a:effectLst>
              </a:rPr>
              <a:t>April 1 - Return Period Expiration (Real &amp; Personal Property)</a:t>
            </a:r>
          </a:p>
          <a:p>
            <a:pPr marL="457200" indent="-457200" algn="ctr">
              <a:buFont typeface="Arial" panose="020B0604020202020204" pitchFamily="34" charset="0"/>
              <a:buChar char="•"/>
            </a:pPr>
            <a:endParaRPr lang="en-US" sz="26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600" b="1" dirty="0">
                <a:effectLst>
                  <a:outerShdw blurRad="38100" dist="38100" dir="2700000" algn="tl">
                    <a:srgbClr val="000000">
                      <a:alpha val="43137"/>
                    </a:srgbClr>
                  </a:outerShdw>
                </a:effectLst>
              </a:rPr>
              <a:t>April 1 – Homestead Exemption Deadline </a:t>
            </a:r>
          </a:p>
          <a:p>
            <a:r>
              <a:rPr lang="en-US" sz="2600" b="1" dirty="0">
                <a:effectLst>
                  <a:outerShdw blurRad="38100" dist="38100" dir="2700000" algn="tl">
                    <a:srgbClr val="000000">
                      <a:alpha val="43137"/>
                    </a:srgbClr>
                  </a:outerShdw>
                </a:effectLst>
              </a:rPr>
              <a:t>	                 (for current tax year)</a:t>
            </a:r>
          </a:p>
          <a:p>
            <a:pPr marL="457200" indent="-457200">
              <a:buFont typeface="Arial" panose="020B0604020202020204" pitchFamily="34" charset="0"/>
              <a:buChar char="•"/>
            </a:pPr>
            <a:endParaRPr lang="en-US" sz="26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600" b="1" dirty="0">
                <a:effectLst>
                  <a:outerShdw blurRad="38100" dist="38100" dir="2700000" algn="tl">
                    <a:srgbClr val="000000">
                      <a:alpha val="43137"/>
                    </a:srgbClr>
                  </a:outerShdw>
                </a:effectLst>
              </a:rPr>
              <a:t>July 1 (no later than) – Annual Notice of Assessment Mailing </a:t>
            </a:r>
          </a:p>
          <a:p>
            <a:pPr marL="457200" indent="-457200">
              <a:buFont typeface="Arial" panose="020B0604020202020204" pitchFamily="34" charset="0"/>
              <a:buChar char="•"/>
            </a:pPr>
            <a:endParaRPr lang="en-US" sz="2600" b="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600" b="1" dirty="0">
                <a:effectLst>
                  <a:outerShdw blurRad="38100" dist="38100" dir="2700000" algn="tl">
                    <a:srgbClr val="000000">
                      <a:alpha val="43137"/>
                    </a:srgbClr>
                  </a:outerShdw>
                </a:effectLst>
              </a:rPr>
              <a:t>September 1 (no later than) – Digest Submission</a:t>
            </a:r>
          </a:p>
        </p:txBody>
      </p:sp>
      <p:sp>
        <p:nvSpPr>
          <p:cNvPr id="2" name="Slide Number Placeholder 1">
            <a:extLst>
              <a:ext uri="{FF2B5EF4-FFF2-40B4-BE49-F238E27FC236}">
                <a16:creationId xmlns:a16="http://schemas.microsoft.com/office/drawing/2014/main" id="{4336BE57-1F02-4EBA-934A-B2E1E16359C1}"/>
              </a:ext>
            </a:extLst>
          </p:cNvPr>
          <p:cNvSpPr>
            <a:spLocks noGrp="1"/>
          </p:cNvSpPr>
          <p:nvPr>
            <p:ph type="sldNum" sz="quarter" idx="12"/>
          </p:nvPr>
        </p:nvSpPr>
        <p:spPr/>
        <p:txBody>
          <a:bodyPr/>
          <a:lstStyle/>
          <a:p>
            <a:fld id="{B1DEF99D-4551-48E3-A598-3B8178494ECC}" type="slidenum">
              <a:rPr lang="en-US" smtClean="0"/>
              <a:t>7</a:t>
            </a:fld>
            <a:endParaRPr lang="en-US"/>
          </a:p>
        </p:txBody>
      </p:sp>
    </p:spTree>
    <p:extLst>
      <p:ext uri="{BB962C8B-B14F-4D97-AF65-F5344CB8AC3E}">
        <p14:creationId xmlns:p14="http://schemas.microsoft.com/office/powerpoint/2010/main" val="25967102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6394315"/>
          </a:xfrm>
          <a:prstGeom prst="rect">
            <a:avLst/>
          </a:prstGeom>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48-5-40 		Definitions - Homestead</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“Applicant” means a person who is:</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 married individual living with his or her spouse</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 individual who is unmarried but who permanently maintains a home for the benefit of one or more other individuals who are related to such individual or dependent wholly or partially upon such individual for support</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 individual who is widowed having one or more children and maintaining a home occupied by himself or herself and the child or children</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 divorced individual living in a bona fide state of separation and having legal custody of one or more children, when the divorced individual owns and maintains a home for the child or children</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 individual who is unmarried or is widowed and who permanently maintains a home owned and occupied by himself or herself</a:t>
            </a:r>
          </a:p>
          <a:p>
            <a:pPr lvl="1">
              <a:lnSpc>
                <a:spcPct val="107000"/>
              </a:lnSpc>
              <a:spcAft>
                <a:spcPts val="800"/>
              </a:spcAft>
            </a:pPr>
            <a:endPar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6467AA8-1D48-4E49-A424-276AC78B27B5}"/>
              </a:ext>
            </a:extLst>
          </p:cNvPr>
          <p:cNvSpPr>
            <a:spLocks noGrp="1"/>
          </p:cNvSpPr>
          <p:nvPr>
            <p:ph type="sldNum" sz="quarter" idx="12"/>
          </p:nvPr>
        </p:nvSpPr>
        <p:spPr/>
        <p:txBody>
          <a:bodyPr/>
          <a:lstStyle/>
          <a:p>
            <a:fld id="{B1DEF99D-4551-48E3-A598-3B8178494ECC}" type="slidenum">
              <a:rPr lang="en-US" smtClean="0"/>
              <a:t>8</a:t>
            </a:fld>
            <a:endParaRPr lang="en-US"/>
          </a:p>
        </p:txBody>
      </p:sp>
    </p:spTree>
    <p:extLst>
      <p:ext uri="{BB962C8B-B14F-4D97-AF65-F5344CB8AC3E}">
        <p14:creationId xmlns:p14="http://schemas.microsoft.com/office/powerpoint/2010/main" val="216592784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81000"/>
            <a:ext cx="9144000" cy="533400"/>
          </a:xfrm>
          <a:prstGeom prst="rect">
            <a:avLst/>
          </a:prstGeom>
          <a:solidFill>
            <a:srgbClr val="E46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58200"/>
            <a:ext cx="9067800"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GEORGIA CODE</a:t>
            </a:r>
          </a:p>
        </p:txBody>
      </p:sp>
      <p:sp>
        <p:nvSpPr>
          <p:cNvPr id="10" name="Rectangle 9">
            <a:extLst>
              <a:ext uri="{FF2B5EF4-FFF2-40B4-BE49-F238E27FC236}">
                <a16:creationId xmlns:a16="http://schemas.microsoft.com/office/drawing/2014/main" id="{C91B5C70-B2D5-46A5-B0DD-08305550D36C}"/>
              </a:ext>
            </a:extLst>
          </p:cNvPr>
          <p:cNvSpPr/>
          <p:nvPr/>
        </p:nvSpPr>
        <p:spPr>
          <a:xfrm>
            <a:off x="381000" y="965775"/>
            <a:ext cx="8382000" cy="5757217"/>
          </a:xfrm>
          <a:prstGeom prst="rect">
            <a:avLst/>
          </a:prstGeom>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OCGA 48-5-40 		Definitions - Homestead (continued)</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“Homestead” means the real property owned by and in possession of the applicant on January 1 of the taxable year and upon which the applicant resides including, but not limited to, the land immediately surrounding the residence to which the applicant has a right of possession under a bona fide claim of ownership. The term “homestead” includes the following qualifications:</a:t>
            </a:r>
          </a:p>
          <a:p>
            <a:pPr marL="742950" lvl="1"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“Occupied primarily as a dwelling” means:</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applicant or members of his family occupy the property as a home.</a:t>
            </a:r>
          </a:p>
          <a:p>
            <a:pPr marL="1200150" lvl="2" indent="-285750">
              <a:lnSpc>
                <a:spcPct val="107000"/>
              </a:lnSpc>
              <a:spcAft>
                <a:spcPts val="800"/>
              </a:spcAft>
              <a:buFont typeface="Arial" panose="020B0604020202020204" pitchFamily="34" charset="0"/>
              <a:buChar char="•"/>
            </a:pPr>
            <a:r>
              <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No more than one exemption may be claimed pursuant to this subparagraph in connection with the occupancy of one building, except in the case of a duplex or double occupancy dwelling when the line of division follows a natural and bona fide plan as to both land and building and the two units thus formed are separately owned and occupied.</a:t>
            </a:r>
            <a:endParaRPr lang="en-US"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E19F391-5C62-4050-98C5-B91C5E8C9792}"/>
              </a:ext>
            </a:extLst>
          </p:cNvPr>
          <p:cNvSpPr>
            <a:spLocks noGrp="1"/>
          </p:cNvSpPr>
          <p:nvPr>
            <p:ph type="sldNum" sz="quarter" idx="12"/>
          </p:nvPr>
        </p:nvSpPr>
        <p:spPr/>
        <p:txBody>
          <a:bodyPr/>
          <a:lstStyle/>
          <a:p>
            <a:fld id="{B1DEF99D-4551-48E3-A598-3B8178494ECC}" type="slidenum">
              <a:rPr lang="en-US" smtClean="0"/>
              <a:t>9</a:t>
            </a:fld>
            <a:endParaRPr lang="en-US"/>
          </a:p>
        </p:txBody>
      </p:sp>
    </p:spTree>
    <p:extLst>
      <p:ext uri="{BB962C8B-B14F-4D97-AF65-F5344CB8AC3E}">
        <p14:creationId xmlns:p14="http://schemas.microsoft.com/office/powerpoint/2010/main" val="167220177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6461</TotalTime>
  <Words>2186</Words>
  <Application>Microsoft Office PowerPoint</Application>
  <PresentationFormat>On-screen Show (4:3)</PresentationFormat>
  <Paragraphs>293</Paragraphs>
  <Slides>31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Calibri Light</vt:lpstr>
      <vt:lpstr>Century Gothic</vt:lpstr>
      <vt:lpstr>Myriad Pro Black</vt:lpstr>
      <vt:lpstr>Office Theme</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Fulton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KaliCooper</dc:creator>
  <cp:lastModifiedBy>Coman, Pamela</cp:lastModifiedBy>
  <cp:revision>127</cp:revision>
  <cp:lastPrinted>2023-09-11T17:24:44Z</cp:lastPrinted>
  <dcterms:created xsi:type="dcterms:W3CDTF">2018-01-31T18:52:14Z</dcterms:created>
  <dcterms:modified xsi:type="dcterms:W3CDTF">2023-10-25T14:04:31Z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1d883f-cbf1-4db2-8fcd-1fba56777934_Enabled">
    <vt:lpwstr>true</vt:lpwstr>
  </property>
  <property fmtid="{D5CDD505-2E9C-101B-9397-08002B2CF9AE}" pid="3" name="MSIP_Label_171d883f-cbf1-4db2-8fcd-1fba56777934_SetDate">
    <vt:lpwstr>2023-07-25T18:51:29Z</vt:lpwstr>
  </property>
  <property fmtid="{D5CDD505-2E9C-101B-9397-08002B2CF9AE}" pid="4" name="MSIP_Label_171d883f-cbf1-4db2-8fcd-1fba56777934_Method">
    <vt:lpwstr>Standard</vt:lpwstr>
  </property>
  <property fmtid="{D5CDD505-2E9C-101B-9397-08002B2CF9AE}" pid="5" name="MSIP_Label_171d883f-cbf1-4db2-8fcd-1fba56777934_Name">
    <vt:lpwstr>defa4170-0d19-0005-0004-bc88714345d2</vt:lpwstr>
  </property>
  <property fmtid="{D5CDD505-2E9C-101B-9397-08002B2CF9AE}" pid="6" name="MSIP_Label_171d883f-cbf1-4db2-8fcd-1fba56777934_SiteId">
    <vt:lpwstr>e9419b64-f703-46e8-a508-e2531b655ba4</vt:lpwstr>
  </property>
  <property fmtid="{D5CDD505-2E9C-101B-9397-08002B2CF9AE}" pid="7" name="MSIP_Label_171d883f-cbf1-4db2-8fcd-1fba56777934_ActionId">
    <vt:lpwstr>f225b2cf-f864-47e8-b306-3ab5ae8ce6cb</vt:lpwstr>
  </property>
  <property fmtid="{D5CDD505-2E9C-101B-9397-08002B2CF9AE}" pid="8" name="MSIP_Label_171d883f-cbf1-4db2-8fcd-1fba56777934_ContentBits">
    <vt:lpwstr>0</vt:lpwstr>
  </property>
</Properties>
</file>