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9" r:id="rId2"/>
    <p:sldId id="256" r:id="rId3"/>
    <p:sldId id="257" r:id="rId4"/>
    <p:sldId id="258" r:id="rId5"/>
    <p:sldId id="261" r:id="rId6"/>
    <p:sldId id="260" r:id="rId7"/>
    <p:sldId id="268" r:id="rId8"/>
    <p:sldId id="264" r:id="rId9"/>
    <p:sldId id="262" r:id="rId10"/>
    <p:sldId id="265" r:id="rId11"/>
    <p:sldId id="266" r:id="rId12"/>
    <p:sldId id="270" r:id="rId13"/>
    <p:sldId id="272" r:id="rId14"/>
    <p:sldId id="301" r:id="rId15"/>
    <p:sldId id="269" r:id="rId16"/>
    <p:sldId id="275" r:id="rId17"/>
    <p:sldId id="271" r:id="rId18"/>
    <p:sldId id="277" r:id="rId19"/>
    <p:sldId id="278" r:id="rId20"/>
    <p:sldId id="280" r:id="rId21"/>
    <p:sldId id="306" r:id="rId22"/>
    <p:sldId id="274" r:id="rId23"/>
    <p:sldId id="282" r:id="rId24"/>
    <p:sldId id="276" r:id="rId25"/>
    <p:sldId id="284" r:id="rId26"/>
    <p:sldId id="286" r:id="rId27"/>
    <p:sldId id="279" r:id="rId28"/>
    <p:sldId id="303" r:id="rId29"/>
    <p:sldId id="288" r:id="rId30"/>
    <p:sldId id="281" r:id="rId31"/>
    <p:sldId id="304" r:id="rId32"/>
    <p:sldId id="283" r:id="rId33"/>
    <p:sldId id="290" r:id="rId34"/>
    <p:sldId id="305" r:id="rId35"/>
    <p:sldId id="295" r:id="rId36"/>
    <p:sldId id="314" r:id="rId37"/>
    <p:sldId id="308" r:id="rId38"/>
    <p:sldId id="309" r:id="rId39"/>
    <p:sldId id="296" r:id="rId40"/>
    <p:sldId id="310" r:id="rId41"/>
    <p:sldId id="312" r:id="rId42"/>
    <p:sldId id="311" r:id="rId43"/>
    <p:sldId id="285" r:id="rId44"/>
    <p:sldId id="297"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Walker, Erika" initials="WWE" lastIdx="1" clrIdx="0">
    <p:extLst>
      <p:ext uri="{19B8F6BF-5375-455C-9EA6-DF929625EA0E}">
        <p15:presenceInfo xmlns:p15="http://schemas.microsoft.com/office/powerpoint/2012/main" userId="S::Erika.Williams-Walker@fultoncountyga.gov::f0004d44-b62b-48c1-ab82-ca627235387c" providerId="AD"/>
      </p:ext>
    </p:extLst>
  </p:cmAuthor>
  <p:cmAuthor id="2" name="Cotton, Afrika" initials="CA" lastIdx="1" clrIdx="1">
    <p:extLst>
      <p:ext uri="{19B8F6BF-5375-455C-9EA6-DF929625EA0E}">
        <p15:presenceInfo xmlns:p15="http://schemas.microsoft.com/office/powerpoint/2012/main" userId="S::afrika.cotton@fultoncountyga.gov::7be93eb8-5d3e-49f3-aa4d-3197fb4787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2573A-C0F5-463D-C389-15348935AA23}" v="209" dt="2023-11-09T02:08:39.789"/>
    <p1510:client id="{3CCA3DF8-A649-BA8E-7C1A-71AE2CDD679C}" v="1" dt="2023-11-08T15:50:42.393"/>
    <p1510:client id="{4382EA8B-9054-3CFB-FF6E-04E88C5741AD}" v="1" dt="2023-11-09T15:10:15.001"/>
    <p1510:client id="{5FBE0DC9-E979-4DEA-A663-5D609726CE21}" v="975" dt="2023-11-08T20:00:34.131"/>
    <p1510:client id="{6AF1DF60-727C-DE5A-3BAA-C422295BBA4C}" v="1" dt="2023-11-08T18:05:51.307"/>
    <p1510:client id="{968D8BBA-7E92-40E9-A1CE-88B681211EC4}" v="64" dt="2023-11-08T19:00:28.644"/>
    <p1510:client id="{AFBDAA52-7D56-CF65-FF0E-C699A547B4D1}" v="12" dt="2023-11-09T18:46:04.768"/>
    <p1510:client id="{C3828C6A-DC31-DF7C-75E5-4CD4D2020932}" v="79" dt="2023-11-08T15:50:03.233"/>
    <p1510:client id="{CBA85296-2476-4AD4-74AD-F62FC23C2108}" v="3" dt="2023-11-14T19:43:15.992"/>
    <p1510:client id="{CDA9C3BD-DDE8-66A9-DFFB-A0760637C745}" v="1271" dt="2023-11-08T15:27:37.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E8BA8-2643-4CFA-9A7A-92F4F20B1F6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C17625E-3774-4406-B026-D5C7046F5785}">
      <dgm:prSet/>
      <dgm:spPr/>
      <dgm:t>
        <a:bodyPr/>
        <a:lstStyle/>
        <a:p>
          <a:r>
            <a:rPr lang="en-US"/>
            <a:t>At the beginning of 2023, Fulton County Department of Behavioral Health &amp; Developmental Disabilities (BHDD) formed the </a:t>
          </a:r>
          <a:r>
            <a:rPr lang="en-US" u="sng"/>
            <a:t>new </a:t>
          </a:r>
          <a:r>
            <a:rPr lang="en-US"/>
            <a:t>Behavioral Health Network,  a "next-level" continuum of care that provides behavioral health services to Fulton County residents.  </a:t>
          </a:r>
        </a:p>
      </dgm:t>
    </dgm:pt>
    <dgm:pt modelId="{0C755E29-E966-44DA-8ECC-8A41CF16C113}" type="parTrans" cxnId="{658F6CA1-D985-463E-AD90-67EC7FFC623E}">
      <dgm:prSet/>
      <dgm:spPr/>
      <dgm:t>
        <a:bodyPr/>
        <a:lstStyle/>
        <a:p>
          <a:endParaRPr lang="en-US"/>
        </a:p>
      </dgm:t>
    </dgm:pt>
    <dgm:pt modelId="{1442E410-8017-4AF8-BA99-D48B031AFD75}" type="sibTrans" cxnId="{658F6CA1-D985-463E-AD90-67EC7FFC623E}">
      <dgm:prSet/>
      <dgm:spPr/>
      <dgm:t>
        <a:bodyPr/>
        <a:lstStyle/>
        <a:p>
          <a:endParaRPr lang="en-US"/>
        </a:p>
      </dgm:t>
    </dgm:pt>
    <dgm:pt modelId="{57B3DFF2-B369-463A-930F-1CEA9DAE6B8F}">
      <dgm:prSet/>
      <dgm:spPr/>
      <dgm:t>
        <a:bodyPr/>
        <a:lstStyle/>
        <a:p>
          <a:r>
            <a:rPr lang="en-US"/>
            <a:t>Through the Behavioral Health Network, the Department of BHDD ensures that under-served communities have expanded access to high-quality comprehensive services that incorporates national standards of "Best Practices". </a:t>
          </a:r>
        </a:p>
      </dgm:t>
    </dgm:pt>
    <dgm:pt modelId="{D329C1A7-B0C9-458C-B063-04D4BAFA58DC}" type="parTrans" cxnId="{058169BF-6609-4D70-A05D-0D1965629F92}">
      <dgm:prSet/>
      <dgm:spPr/>
      <dgm:t>
        <a:bodyPr/>
        <a:lstStyle/>
        <a:p>
          <a:endParaRPr lang="en-US"/>
        </a:p>
      </dgm:t>
    </dgm:pt>
    <dgm:pt modelId="{24D3D051-AE67-443C-9A1E-4B565947F385}" type="sibTrans" cxnId="{058169BF-6609-4D70-A05D-0D1965629F92}">
      <dgm:prSet/>
      <dgm:spPr/>
      <dgm:t>
        <a:bodyPr/>
        <a:lstStyle/>
        <a:p>
          <a:endParaRPr lang="en-US"/>
        </a:p>
      </dgm:t>
    </dgm:pt>
    <dgm:pt modelId="{F9871B32-4D30-4E42-A982-42F153AC31D1}">
      <dgm:prSet/>
      <dgm:spPr/>
      <dgm:t>
        <a:bodyPr/>
        <a:lstStyle/>
        <a:p>
          <a:r>
            <a:rPr lang="en-US"/>
            <a:t>BHDD strives to ensure access to quality behavioral health services for children, adolescents, &amp; adults, regardless of income or insurance.  This model has allowed Fulton County to initiate a provider network, increase the number of clients served, expand the number of behavioral health programs offered, and reduce cost.</a:t>
          </a:r>
        </a:p>
      </dgm:t>
    </dgm:pt>
    <dgm:pt modelId="{B75B4C6B-E745-41E8-8DF9-60C636D567A5}" type="parTrans" cxnId="{AC1B9199-C2DE-4185-B6D3-274ACA33D366}">
      <dgm:prSet/>
      <dgm:spPr/>
      <dgm:t>
        <a:bodyPr/>
        <a:lstStyle/>
        <a:p>
          <a:endParaRPr lang="en-US"/>
        </a:p>
      </dgm:t>
    </dgm:pt>
    <dgm:pt modelId="{59626F08-E4D1-4FCA-9AF7-1E48058C2C73}" type="sibTrans" cxnId="{AC1B9199-C2DE-4185-B6D3-274ACA33D366}">
      <dgm:prSet/>
      <dgm:spPr/>
      <dgm:t>
        <a:bodyPr/>
        <a:lstStyle/>
        <a:p>
          <a:endParaRPr lang="en-US"/>
        </a:p>
      </dgm:t>
    </dgm:pt>
    <dgm:pt modelId="{390551EE-5369-4FAE-A7B9-3033EC3674F5}">
      <dgm:prSet/>
      <dgm:spPr/>
      <dgm:t>
        <a:bodyPr/>
        <a:lstStyle/>
        <a:p>
          <a:r>
            <a:rPr lang="en-US"/>
            <a:t>Contracted Providers include Georgia Hope/Health Connect America, Grady Behavioral Health, Chris 180, River Edge Behavioral Health, Women on the Rise, Summit Counseling Center and Step Up on Second</a:t>
          </a:r>
        </a:p>
      </dgm:t>
    </dgm:pt>
    <dgm:pt modelId="{AFFAC18B-4E3A-4FB2-879B-1ED31BC1AA8C}" type="parTrans" cxnId="{59DEA181-184F-4F16-BC15-4F0E2A535819}">
      <dgm:prSet/>
      <dgm:spPr/>
      <dgm:t>
        <a:bodyPr/>
        <a:lstStyle/>
        <a:p>
          <a:endParaRPr lang="en-US"/>
        </a:p>
      </dgm:t>
    </dgm:pt>
    <dgm:pt modelId="{CCE7810A-2998-4E20-BD71-D19E42B6930B}" type="sibTrans" cxnId="{59DEA181-184F-4F16-BC15-4F0E2A535819}">
      <dgm:prSet/>
      <dgm:spPr/>
      <dgm:t>
        <a:bodyPr/>
        <a:lstStyle/>
        <a:p>
          <a:endParaRPr lang="en-US"/>
        </a:p>
      </dgm:t>
    </dgm:pt>
    <dgm:pt modelId="{28B5B225-EA8B-48CF-9D8B-C637056AC6B5}">
      <dgm:prSet/>
      <dgm:spPr/>
      <dgm:t>
        <a:bodyPr/>
        <a:lstStyle/>
        <a:p>
          <a:r>
            <a:rPr lang="en-US"/>
            <a:t>Currently, the Fulton County Department of BHDD serves as one of a handful of outpatient mental health and substance use disorder providers in the County. </a:t>
          </a:r>
        </a:p>
      </dgm:t>
    </dgm:pt>
    <dgm:pt modelId="{BC5F155E-D04F-41F2-85E9-171718D48C0A}" type="parTrans" cxnId="{5CB16950-A89C-4D0F-B794-3E64FB8FB8FF}">
      <dgm:prSet/>
      <dgm:spPr/>
      <dgm:t>
        <a:bodyPr/>
        <a:lstStyle/>
        <a:p>
          <a:endParaRPr lang="en-US"/>
        </a:p>
      </dgm:t>
    </dgm:pt>
    <dgm:pt modelId="{048AAF68-33B5-42C5-BC9C-4F342B4E2D9C}" type="sibTrans" cxnId="{5CB16950-A89C-4D0F-B794-3E64FB8FB8FF}">
      <dgm:prSet/>
      <dgm:spPr/>
      <dgm:t>
        <a:bodyPr/>
        <a:lstStyle/>
        <a:p>
          <a:endParaRPr lang="en-US"/>
        </a:p>
      </dgm:t>
    </dgm:pt>
    <dgm:pt modelId="{51993FCC-CDB3-428E-971D-11FF01D763AF}" type="pres">
      <dgm:prSet presAssocID="{384E8BA8-2643-4CFA-9A7A-92F4F20B1F65}" presName="linear" presStyleCnt="0">
        <dgm:presLayoutVars>
          <dgm:animLvl val="lvl"/>
          <dgm:resizeHandles val="exact"/>
        </dgm:presLayoutVars>
      </dgm:prSet>
      <dgm:spPr/>
    </dgm:pt>
    <dgm:pt modelId="{B828445F-32F5-4A4F-A866-B8F021C08313}" type="pres">
      <dgm:prSet presAssocID="{4C17625E-3774-4406-B026-D5C7046F5785}" presName="parentText" presStyleLbl="node1" presStyleIdx="0" presStyleCnt="5">
        <dgm:presLayoutVars>
          <dgm:chMax val="0"/>
          <dgm:bulletEnabled val="1"/>
        </dgm:presLayoutVars>
      </dgm:prSet>
      <dgm:spPr/>
    </dgm:pt>
    <dgm:pt modelId="{392DEA81-4EF5-49ED-B196-2D3A53B77152}" type="pres">
      <dgm:prSet presAssocID="{1442E410-8017-4AF8-BA99-D48B031AFD75}" presName="spacer" presStyleCnt="0"/>
      <dgm:spPr/>
    </dgm:pt>
    <dgm:pt modelId="{7268824E-0AE8-4274-B45E-200E4411A1A3}" type="pres">
      <dgm:prSet presAssocID="{57B3DFF2-B369-463A-930F-1CEA9DAE6B8F}" presName="parentText" presStyleLbl="node1" presStyleIdx="1" presStyleCnt="5">
        <dgm:presLayoutVars>
          <dgm:chMax val="0"/>
          <dgm:bulletEnabled val="1"/>
        </dgm:presLayoutVars>
      </dgm:prSet>
      <dgm:spPr/>
    </dgm:pt>
    <dgm:pt modelId="{24F652AD-FA63-4DD8-B8E4-CA6D6E22AB99}" type="pres">
      <dgm:prSet presAssocID="{24D3D051-AE67-443C-9A1E-4B565947F385}" presName="spacer" presStyleCnt="0"/>
      <dgm:spPr/>
    </dgm:pt>
    <dgm:pt modelId="{CEBE0777-A67A-442C-A159-DA78FCFC4306}" type="pres">
      <dgm:prSet presAssocID="{F9871B32-4D30-4E42-A982-42F153AC31D1}" presName="parentText" presStyleLbl="node1" presStyleIdx="2" presStyleCnt="5">
        <dgm:presLayoutVars>
          <dgm:chMax val="0"/>
          <dgm:bulletEnabled val="1"/>
        </dgm:presLayoutVars>
      </dgm:prSet>
      <dgm:spPr/>
    </dgm:pt>
    <dgm:pt modelId="{FF8ADCEB-8511-4D52-89DC-96572CE77D74}" type="pres">
      <dgm:prSet presAssocID="{59626F08-E4D1-4FCA-9AF7-1E48058C2C73}" presName="spacer" presStyleCnt="0"/>
      <dgm:spPr/>
    </dgm:pt>
    <dgm:pt modelId="{9B074093-E9F6-4181-B6ED-D42B55968A6B}" type="pres">
      <dgm:prSet presAssocID="{390551EE-5369-4FAE-A7B9-3033EC3674F5}" presName="parentText" presStyleLbl="node1" presStyleIdx="3" presStyleCnt="5">
        <dgm:presLayoutVars>
          <dgm:chMax val="0"/>
          <dgm:bulletEnabled val="1"/>
        </dgm:presLayoutVars>
      </dgm:prSet>
      <dgm:spPr/>
    </dgm:pt>
    <dgm:pt modelId="{B00AF96D-65E2-492F-9324-4B5D65BDE452}" type="pres">
      <dgm:prSet presAssocID="{CCE7810A-2998-4E20-BD71-D19E42B6930B}" presName="spacer" presStyleCnt="0"/>
      <dgm:spPr/>
    </dgm:pt>
    <dgm:pt modelId="{0F0A16B8-7A56-424E-9F07-2C6562F13A5F}" type="pres">
      <dgm:prSet presAssocID="{28B5B225-EA8B-48CF-9D8B-C637056AC6B5}" presName="parentText" presStyleLbl="node1" presStyleIdx="4" presStyleCnt="5">
        <dgm:presLayoutVars>
          <dgm:chMax val="0"/>
          <dgm:bulletEnabled val="1"/>
        </dgm:presLayoutVars>
      </dgm:prSet>
      <dgm:spPr/>
    </dgm:pt>
  </dgm:ptLst>
  <dgm:cxnLst>
    <dgm:cxn modelId="{94BE5A11-9A00-4FE9-AE4E-2F07C470C05F}" type="presOf" srcId="{384E8BA8-2643-4CFA-9A7A-92F4F20B1F65}" destId="{51993FCC-CDB3-428E-971D-11FF01D763AF}" srcOrd="0" destOrd="0" presId="urn:microsoft.com/office/officeart/2005/8/layout/vList2"/>
    <dgm:cxn modelId="{DF11C04A-4998-409B-BC9D-C769E60D98B8}" type="presOf" srcId="{390551EE-5369-4FAE-A7B9-3033EC3674F5}" destId="{9B074093-E9F6-4181-B6ED-D42B55968A6B}" srcOrd="0" destOrd="0" presId="urn:microsoft.com/office/officeart/2005/8/layout/vList2"/>
    <dgm:cxn modelId="{5CB16950-A89C-4D0F-B794-3E64FB8FB8FF}" srcId="{384E8BA8-2643-4CFA-9A7A-92F4F20B1F65}" destId="{28B5B225-EA8B-48CF-9D8B-C637056AC6B5}" srcOrd="4" destOrd="0" parTransId="{BC5F155E-D04F-41F2-85E9-171718D48C0A}" sibTransId="{048AAF68-33B5-42C5-BC9C-4F342B4E2D9C}"/>
    <dgm:cxn modelId="{BFFEFB80-3BA1-4F5C-9299-23141CB31F4F}" type="presOf" srcId="{F9871B32-4D30-4E42-A982-42F153AC31D1}" destId="{CEBE0777-A67A-442C-A159-DA78FCFC4306}" srcOrd="0" destOrd="0" presId="urn:microsoft.com/office/officeart/2005/8/layout/vList2"/>
    <dgm:cxn modelId="{59DEA181-184F-4F16-BC15-4F0E2A535819}" srcId="{384E8BA8-2643-4CFA-9A7A-92F4F20B1F65}" destId="{390551EE-5369-4FAE-A7B9-3033EC3674F5}" srcOrd="3" destOrd="0" parTransId="{AFFAC18B-4E3A-4FB2-879B-1ED31BC1AA8C}" sibTransId="{CCE7810A-2998-4E20-BD71-D19E42B6930B}"/>
    <dgm:cxn modelId="{AC1B9199-C2DE-4185-B6D3-274ACA33D366}" srcId="{384E8BA8-2643-4CFA-9A7A-92F4F20B1F65}" destId="{F9871B32-4D30-4E42-A982-42F153AC31D1}" srcOrd="2" destOrd="0" parTransId="{B75B4C6B-E745-41E8-8DF9-60C636D567A5}" sibTransId="{59626F08-E4D1-4FCA-9AF7-1E48058C2C73}"/>
    <dgm:cxn modelId="{21E9B3A0-F8FA-4F4F-8BAD-3F3F461B36FA}" type="presOf" srcId="{28B5B225-EA8B-48CF-9D8B-C637056AC6B5}" destId="{0F0A16B8-7A56-424E-9F07-2C6562F13A5F}" srcOrd="0" destOrd="0" presId="urn:microsoft.com/office/officeart/2005/8/layout/vList2"/>
    <dgm:cxn modelId="{658F6CA1-D985-463E-AD90-67EC7FFC623E}" srcId="{384E8BA8-2643-4CFA-9A7A-92F4F20B1F65}" destId="{4C17625E-3774-4406-B026-D5C7046F5785}" srcOrd="0" destOrd="0" parTransId="{0C755E29-E966-44DA-8ECC-8A41CF16C113}" sibTransId="{1442E410-8017-4AF8-BA99-D48B031AFD75}"/>
    <dgm:cxn modelId="{06C035B8-3C1F-4AB8-B2DD-35EE02BB6206}" type="presOf" srcId="{57B3DFF2-B369-463A-930F-1CEA9DAE6B8F}" destId="{7268824E-0AE8-4274-B45E-200E4411A1A3}" srcOrd="0" destOrd="0" presId="urn:microsoft.com/office/officeart/2005/8/layout/vList2"/>
    <dgm:cxn modelId="{058169BF-6609-4D70-A05D-0D1965629F92}" srcId="{384E8BA8-2643-4CFA-9A7A-92F4F20B1F65}" destId="{57B3DFF2-B369-463A-930F-1CEA9DAE6B8F}" srcOrd="1" destOrd="0" parTransId="{D329C1A7-B0C9-458C-B063-04D4BAFA58DC}" sibTransId="{24D3D051-AE67-443C-9A1E-4B565947F385}"/>
    <dgm:cxn modelId="{51AE93E8-99F3-4082-A99E-6402C44C91DB}" type="presOf" srcId="{4C17625E-3774-4406-B026-D5C7046F5785}" destId="{B828445F-32F5-4A4F-A866-B8F021C08313}" srcOrd="0" destOrd="0" presId="urn:microsoft.com/office/officeart/2005/8/layout/vList2"/>
    <dgm:cxn modelId="{0C48E1F1-1B2E-42BA-B616-66D73A8EA109}" type="presParOf" srcId="{51993FCC-CDB3-428E-971D-11FF01D763AF}" destId="{B828445F-32F5-4A4F-A866-B8F021C08313}" srcOrd="0" destOrd="0" presId="urn:microsoft.com/office/officeart/2005/8/layout/vList2"/>
    <dgm:cxn modelId="{C461315E-9868-47B6-B7B9-F9A2586B9A60}" type="presParOf" srcId="{51993FCC-CDB3-428E-971D-11FF01D763AF}" destId="{392DEA81-4EF5-49ED-B196-2D3A53B77152}" srcOrd="1" destOrd="0" presId="urn:microsoft.com/office/officeart/2005/8/layout/vList2"/>
    <dgm:cxn modelId="{37BB4C02-0A33-4F10-A10A-5B67F5DF5F0D}" type="presParOf" srcId="{51993FCC-CDB3-428E-971D-11FF01D763AF}" destId="{7268824E-0AE8-4274-B45E-200E4411A1A3}" srcOrd="2" destOrd="0" presId="urn:microsoft.com/office/officeart/2005/8/layout/vList2"/>
    <dgm:cxn modelId="{3435025A-201E-40B8-9396-2812A83D3867}" type="presParOf" srcId="{51993FCC-CDB3-428E-971D-11FF01D763AF}" destId="{24F652AD-FA63-4DD8-B8E4-CA6D6E22AB99}" srcOrd="3" destOrd="0" presId="urn:microsoft.com/office/officeart/2005/8/layout/vList2"/>
    <dgm:cxn modelId="{DDC78E0A-0989-4D01-B6EE-CFDE0DBBC79C}" type="presParOf" srcId="{51993FCC-CDB3-428E-971D-11FF01D763AF}" destId="{CEBE0777-A67A-442C-A159-DA78FCFC4306}" srcOrd="4" destOrd="0" presId="urn:microsoft.com/office/officeart/2005/8/layout/vList2"/>
    <dgm:cxn modelId="{D39DD9C6-7C78-4F0D-A6D6-F3B573E0E464}" type="presParOf" srcId="{51993FCC-CDB3-428E-971D-11FF01D763AF}" destId="{FF8ADCEB-8511-4D52-89DC-96572CE77D74}" srcOrd="5" destOrd="0" presId="urn:microsoft.com/office/officeart/2005/8/layout/vList2"/>
    <dgm:cxn modelId="{D512DBEE-014B-4BCA-A025-8B4C9BB7CD59}" type="presParOf" srcId="{51993FCC-CDB3-428E-971D-11FF01D763AF}" destId="{9B074093-E9F6-4181-B6ED-D42B55968A6B}" srcOrd="6" destOrd="0" presId="urn:microsoft.com/office/officeart/2005/8/layout/vList2"/>
    <dgm:cxn modelId="{672A2C08-D25C-441E-9416-1C9644656D70}" type="presParOf" srcId="{51993FCC-CDB3-428E-971D-11FF01D763AF}" destId="{B00AF96D-65E2-492F-9324-4B5D65BDE452}" srcOrd="7" destOrd="0" presId="urn:microsoft.com/office/officeart/2005/8/layout/vList2"/>
    <dgm:cxn modelId="{8F47F44D-5510-476B-8BA6-F599D5310097}" type="presParOf" srcId="{51993FCC-CDB3-428E-971D-11FF01D763AF}" destId="{0F0A16B8-7A56-424E-9F07-2C6562F13A5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445F-32F5-4A4F-A866-B8F021C08313}">
      <dsp:nvSpPr>
        <dsp:cNvPr id="0" name=""/>
        <dsp:cNvSpPr/>
      </dsp:nvSpPr>
      <dsp:spPr>
        <a:xfrm>
          <a:off x="0" y="148369"/>
          <a:ext cx="6666833" cy="9991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At the beginning of 2023, Fulton County Department of Behavioral Health &amp; Developmental Disabilities (BHDD) formed the </a:t>
          </a:r>
          <a:r>
            <a:rPr lang="en-US" sz="1400" u="sng" kern="1200"/>
            <a:t>new </a:t>
          </a:r>
          <a:r>
            <a:rPr lang="en-US" sz="1400" kern="1200"/>
            <a:t>Behavioral Health Network,  a "next-level" continuum of care that provides behavioral health services to Fulton County residents.  </a:t>
          </a:r>
        </a:p>
      </dsp:txBody>
      <dsp:txXfrm>
        <a:off x="48776" y="197145"/>
        <a:ext cx="6569281" cy="901628"/>
      </dsp:txXfrm>
    </dsp:sp>
    <dsp:sp modelId="{7268824E-0AE8-4274-B45E-200E4411A1A3}">
      <dsp:nvSpPr>
        <dsp:cNvPr id="0" name=""/>
        <dsp:cNvSpPr/>
      </dsp:nvSpPr>
      <dsp:spPr>
        <a:xfrm>
          <a:off x="0" y="1187869"/>
          <a:ext cx="6666833" cy="99918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Through the Behavioral Health Network, the Department of BHDD ensures that under-served communities have expanded access to high-quality comprehensive services that incorporates national standards of "Best Practices". </a:t>
          </a:r>
        </a:p>
      </dsp:txBody>
      <dsp:txXfrm>
        <a:off x="48776" y="1236645"/>
        <a:ext cx="6569281" cy="901628"/>
      </dsp:txXfrm>
    </dsp:sp>
    <dsp:sp modelId="{CEBE0777-A67A-442C-A159-DA78FCFC4306}">
      <dsp:nvSpPr>
        <dsp:cNvPr id="0" name=""/>
        <dsp:cNvSpPr/>
      </dsp:nvSpPr>
      <dsp:spPr>
        <a:xfrm>
          <a:off x="0" y="2227369"/>
          <a:ext cx="6666833" cy="9991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BHDD strives to ensure access to quality behavioral health services for children, adolescents, &amp; adults, regardless of income or insurance.  This model has allowed Fulton County to initiate a provider network, increase the number of clients served, expand the number of behavioral health programs offered, and reduce cost.</a:t>
          </a:r>
        </a:p>
      </dsp:txBody>
      <dsp:txXfrm>
        <a:off x="48776" y="2276145"/>
        <a:ext cx="6569281" cy="901628"/>
      </dsp:txXfrm>
    </dsp:sp>
    <dsp:sp modelId="{9B074093-E9F6-4181-B6ED-D42B55968A6B}">
      <dsp:nvSpPr>
        <dsp:cNvPr id="0" name=""/>
        <dsp:cNvSpPr/>
      </dsp:nvSpPr>
      <dsp:spPr>
        <a:xfrm>
          <a:off x="0" y="3266870"/>
          <a:ext cx="6666833" cy="99918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Contracted Providers include Georgia Hope/Health Connect America, Grady Behavioral Health, Chris 180, River Edge Behavioral Health, Women on the Rise, Summit Counseling Center and Step Up on Second</a:t>
          </a:r>
        </a:p>
      </dsp:txBody>
      <dsp:txXfrm>
        <a:off x="48776" y="3315646"/>
        <a:ext cx="6569281" cy="901628"/>
      </dsp:txXfrm>
    </dsp:sp>
    <dsp:sp modelId="{0F0A16B8-7A56-424E-9F07-2C6562F13A5F}">
      <dsp:nvSpPr>
        <dsp:cNvPr id="0" name=""/>
        <dsp:cNvSpPr/>
      </dsp:nvSpPr>
      <dsp:spPr>
        <a:xfrm>
          <a:off x="0" y="4306370"/>
          <a:ext cx="6666833" cy="9991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Currently, the Fulton County Department of BHDD serves as one of a handful of outpatient mental health and substance use disorder providers in the County. </a:t>
          </a:r>
        </a:p>
      </dsp:txBody>
      <dsp:txXfrm>
        <a:off x="48776" y="4355146"/>
        <a:ext cx="6569281" cy="9016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DF37C-4191-4FFB-A6F4-CFCC4247507B}"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12D2F-44FC-4742-B6DC-8FA3B4BAF142}" type="slidenum">
              <a:rPr lang="en-US" smtClean="0"/>
              <a:t>‹#›</a:t>
            </a:fld>
            <a:endParaRPr lang="en-US"/>
          </a:p>
        </p:txBody>
      </p:sp>
    </p:spTree>
    <p:extLst>
      <p:ext uri="{BB962C8B-B14F-4D97-AF65-F5344CB8AC3E}">
        <p14:creationId xmlns:p14="http://schemas.microsoft.com/office/powerpoint/2010/main" val="116627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LaTrina</a:t>
            </a:r>
          </a:p>
        </p:txBody>
      </p:sp>
      <p:sp>
        <p:nvSpPr>
          <p:cNvPr id="4" name="Slide Number Placeholder 3"/>
          <p:cNvSpPr>
            <a:spLocks noGrp="1"/>
          </p:cNvSpPr>
          <p:nvPr>
            <p:ph type="sldNum" sz="quarter" idx="5"/>
          </p:nvPr>
        </p:nvSpPr>
        <p:spPr/>
        <p:txBody>
          <a:bodyPr/>
          <a:lstStyle/>
          <a:p>
            <a:fld id="{5EA12D2F-44FC-4742-B6DC-8FA3B4BAF142}" type="slidenum">
              <a:rPr lang="en-US" smtClean="0"/>
              <a:t>1</a:t>
            </a:fld>
            <a:endParaRPr lang="en-US"/>
          </a:p>
        </p:txBody>
      </p:sp>
    </p:spTree>
    <p:extLst>
      <p:ext uri="{BB962C8B-B14F-4D97-AF65-F5344CB8AC3E}">
        <p14:creationId xmlns:p14="http://schemas.microsoft.com/office/powerpoint/2010/main" val="1371738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10</a:t>
            </a:fld>
            <a:endParaRPr lang="en-US"/>
          </a:p>
        </p:txBody>
      </p:sp>
    </p:spTree>
    <p:extLst>
      <p:ext uri="{BB962C8B-B14F-4D97-AF65-F5344CB8AC3E}">
        <p14:creationId xmlns:p14="http://schemas.microsoft.com/office/powerpoint/2010/main" val="1435293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11</a:t>
            </a:fld>
            <a:endParaRPr lang="en-US"/>
          </a:p>
        </p:txBody>
      </p:sp>
    </p:spTree>
    <p:extLst>
      <p:ext uri="{BB962C8B-B14F-4D97-AF65-F5344CB8AC3E}">
        <p14:creationId xmlns:p14="http://schemas.microsoft.com/office/powerpoint/2010/main" val="44815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12</a:t>
            </a:fld>
            <a:endParaRPr lang="en-US"/>
          </a:p>
        </p:txBody>
      </p:sp>
    </p:spTree>
    <p:extLst>
      <p:ext uri="{BB962C8B-B14F-4D97-AF65-F5344CB8AC3E}">
        <p14:creationId xmlns:p14="http://schemas.microsoft.com/office/powerpoint/2010/main" val="273638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13</a:t>
            </a:fld>
            <a:endParaRPr lang="en-US"/>
          </a:p>
        </p:txBody>
      </p:sp>
    </p:spTree>
    <p:extLst>
      <p:ext uri="{BB962C8B-B14F-4D97-AF65-F5344CB8AC3E}">
        <p14:creationId xmlns:p14="http://schemas.microsoft.com/office/powerpoint/2010/main" val="305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14</a:t>
            </a:fld>
            <a:endParaRPr lang="en-US"/>
          </a:p>
        </p:txBody>
      </p:sp>
    </p:spTree>
    <p:extLst>
      <p:ext uri="{BB962C8B-B14F-4D97-AF65-F5344CB8AC3E}">
        <p14:creationId xmlns:p14="http://schemas.microsoft.com/office/powerpoint/2010/main" val="3166387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15</a:t>
            </a:fld>
            <a:endParaRPr lang="en-US"/>
          </a:p>
        </p:txBody>
      </p:sp>
    </p:spTree>
    <p:extLst>
      <p:ext uri="{BB962C8B-B14F-4D97-AF65-F5344CB8AC3E}">
        <p14:creationId xmlns:p14="http://schemas.microsoft.com/office/powerpoint/2010/main" val="223719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16</a:t>
            </a:fld>
            <a:endParaRPr lang="en-US"/>
          </a:p>
        </p:txBody>
      </p:sp>
    </p:spTree>
    <p:extLst>
      <p:ext uri="{BB962C8B-B14F-4D97-AF65-F5344CB8AC3E}">
        <p14:creationId xmlns:p14="http://schemas.microsoft.com/office/powerpoint/2010/main" val="2445578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17</a:t>
            </a:fld>
            <a:endParaRPr lang="en-US"/>
          </a:p>
        </p:txBody>
      </p:sp>
    </p:spTree>
    <p:extLst>
      <p:ext uri="{BB962C8B-B14F-4D97-AF65-F5344CB8AC3E}">
        <p14:creationId xmlns:p14="http://schemas.microsoft.com/office/powerpoint/2010/main" val="799447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18</a:t>
            </a:fld>
            <a:endParaRPr lang="en-US"/>
          </a:p>
        </p:txBody>
      </p:sp>
    </p:spTree>
    <p:extLst>
      <p:ext uri="{BB962C8B-B14F-4D97-AF65-F5344CB8AC3E}">
        <p14:creationId xmlns:p14="http://schemas.microsoft.com/office/powerpoint/2010/main" val="648965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19</a:t>
            </a:fld>
            <a:endParaRPr lang="en-US"/>
          </a:p>
        </p:txBody>
      </p:sp>
    </p:spTree>
    <p:extLst>
      <p:ext uri="{BB962C8B-B14F-4D97-AF65-F5344CB8AC3E}">
        <p14:creationId xmlns:p14="http://schemas.microsoft.com/office/powerpoint/2010/main" val="31407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2</a:t>
            </a:fld>
            <a:endParaRPr lang="en-US"/>
          </a:p>
        </p:txBody>
      </p:sp>
    </p:spTree>
    <p:extLst>
      <p:ext uri="{BB962C8B-B14F-4D97-AF65-F5344CB8AC3E}">
        <p14:creationId xmlns:p14="http://schemas.microsoft.com/office/powerpoint/2010/main" val="1951855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20</a:t>
            </a:fld>
            <a:endParaRPr lang="en-US"/>
          </a:p>
        </p:txBody>
      </p:sp>
    </p:spTree>
    <p:extLst>
      <p:ext uri="{BB962C8B-B14F-4D97-AF65-F5344CB8AC3E}">
        <p14:creationId xmlns:p14="http://schemas.microsoft.com/office/powerpoint/2010/main" val="377186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21</a:t>
            </a:fld>
            <a:endParaRPr lang="en-US"/>
          </a:p>
        </p:txBody>
      </p:sp>
    </p:spTree>
    <p:extLst>
      <p:ext uri="{BB962C8B-B14F-4D97-AF65-F5344CB8AC3E}">
        <p14:creationId xmlns:p14="http://schemas.microsoft.com/office/powerpoint/2010/main" val="94982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22</a:t>
            </a:fld>
            <a:endParaRPr lang="en-US"/>
          </a:p>
        </p:txBody>
      </p:sp>
    </p:spTree>
    <p:extLst>
      <p:ext uri="{BB962C8B-B14F-4D97-AF65-F5344CB8AC3E}">
        <p14:creationId xmlns:p14="http://schemas.microsoft.com/office/powerpoint/2010/main" val="4160085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23</a:t>
            </a:fld>
            <a:endParaRPr lang="en-US"/>
          </a:p>
        </p:txBody>
      </p:sp>
    </p:spTree>
    <p:extLst>
      <p:ext uri="{BB962C8B-B14F-4D97-AF65-F5344CB8AC3E}">
        <p14:creationId xmlns:p14="http://schemas.microsoft.com/office/powerpoint/2010/main" val="1700763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24</a:t>
            </a:fld>
            <a:endParaRPr lang="en-US"/>
          </a:p>
        </p:txBody>
      </p:sp>
    </p:spTree>
    <p:extLst>
      <p:ext uri="{BB962C8B-B14F-4D97-AF65-F5344CB8AC3E}">
        <p14:creationId xmlns:p14="http://schemas.microsoft.com/office/powerpoint/2010/main" val="2389928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25</a:t>
            </a:fld>
            <a:endParaRPr lang="en-US"/>
          </a:p>
        </p:txBody>
      </p:sp>
    </p:spTree>
    <p:extLst>
      <p:ext uri="{BB962C8B-B14F-4D97-AF65-F5344CB8AC3E}">
        <p14:creationId xmlns:p14="http://schemas.microsoft.com/office/powerpoint/2010/main" val="1968061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26</a:t>
            </a:fld>
            <a:endParaRPr lang="en-US"/>
          </a:p>
        </p:txBody>
      </p:sp>
    </p:spTree>
    <p:extLst>
      <p:ext uri="{BB962C8B-B14F-4D97-AF65-F5344CB8AC3E}">
        <p14:creationId xmlns:p14="http://schemas.microsoft.com/office/powerpoint/2010/main" val="1497082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27</a:t>
            </a:fld>
            <a:endParaRPr lang="en-US"/>
          </a:p>
        </p:txBody>
      </p:sp>
    </p:spTree>
    <p:extLst>
      <p:ext uri="{BB962C8B-B14F-4D97-AF65-F5344CB8AC3E}">
        <p14:creationId xmlns:p14="http://schemas.microsoft.com/office/powerpoint/2010/main" val="1690234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28</a:t>
            </a:fld>
            <a:endParaRPr lang="en-US"/>
          </a:p>
        </p:txBody>
      </p:sp>
    </p:spTree>
    <p:extLst>
      <p:ext uri="{BB962C8B-B14F-4D97-AF65-F5344CB8AC3E}">
        <p14:creationId xmlns:p14="http://schemas.microsoft.com/office/powerpoint/2010/main" val="3734104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29</a:t>
            </a:fld>
            <a:endParaRPr lang="en-US"/>
          </a:p>
        </p:txBody>
      </p:sp>
    </p:spTree>
    <p:extLst>
      <p:ext uri="{BB962C8B-B14F-4D97-AF65-F5344CB8AC3E}">
        <p14:creationId xmlns:p14="http://schemas.microsoft.com/office/powerpoint/2010/main" val="59496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3</a:t>
            </a:fld>
            <a:endParaRPr lang="en-US"/>
          </a:p>
        </p:txBody>
      </p:sp>
    </p:spTree>
    <p:extLst>
      <p:ext uri="{BB962C8B-B14F-4D97-AF65-F5344CB8AC3E}">
        <p14:creationId xmlns:p14="http://schemas.microsoft.com/office/powerpoint/2010/main" val="2353050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30</a:t>
            </a:fld>
            <a:endParaRPr lang="en-US"/>
          </a:p>
        </p:txBody>
      </p:sp>
    </p:spTree>
    <p:extLst>
      <p:ext uri="{BB962C8B-B14F-4D97-AF65-F5344CB8AC3E}">
        <p14:creationId xmlns:p14="http://schemas.microsoft.com/office/powerpoint/2010/main" val="2527670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31</a:t>
            </a:fld>
            <a:endParaRPr lang="en-US"/>
          </a:p>
        </p:txBody>
      </p:sp>
    </p:spTree>
    <p:extLst>
      <p:ext uri="{BB962C8B-B14F-4D97-AF65-F5344CB8AC3E}">
        <p14:creationId xmlns:p14="http://schemas.microsoft.com/office/powerpoint/2010/main" val="1278814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32</a:t>
            </a:fld>
            <a:endParaRPr lang="en-US"/>
          </a:p>
        </p:txBody>
      </p:sp>
    </p:spTree>
    <p:extLst>
      <p:ext uri="{BB962C8B-B14F-4D97-AF65-F5344CB8AC3E}">
        <p14:creationId xmlns:p14="http://schemas.microsoft.com/office/powerpoint/2010/main" val="3458059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33</a:t>
            </a:fld>
            <a:endParaRPr lang="en-US"/>
          </a:p>
        </p:txBody>
      </p:sp>
    </p:spTree>
    <p:extLst>
      <p:ext uri="{BB962C8B-B14F-4D97-AF65-F5344CB8AC3E}">
        <p14:creationId xmlns:p14="http://schemas.microsoft.com/office/powerpoint/2010/main" val="1292462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Tiarra</a:t>
            </a:r>
          </a:p>
        </p:txBody>
      </p:sp>
      <p:sp>
        <p:nvSpPr>
          <p:cNvPr id="4" name="Slide Number Placeholder 3"/>
          <p:cNvSpPr>
            <a:spLocks noGrp="1"/>
          </p:cNvSpPr>
          <p:nvPr>
            <p:ph type="sldNum" sz="quarter" idx="5"/>
          </p:nvPr>
        </p:nvSpPr>
        <p:spPr/>
        <p:txBody>
          <a:bodyPr/>
          <a:lstStyle/>
          <a:p>
            <a:fld id="{5EA12D2F-44FC-4742-B6DC-8FA3B4BAF142}" type="slidenum">
              <a:rPr lang="en-US" smtClean="0"/>
              <a:t>34</a:t>
            </a:fld>
            <a:endParaRPr lang="en-US"/>
          </a:p>
        </p:txBody>
      </p:sp>
    </p:spTree>
    <p:extLst>
      <p:ext uri="{BB962C8B-B14F-4D97-AF65-F5344CB8AC3E}">
        <p14:creationId xmlns:p14="http://schemas.microsoft.com/office/powerpoint/2010/main" val="1243583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35</a:t>
            </a:fld>
            <a:endParaRPr lang="en-US"/>
          </a:p>
        </p:txBody>
      </p:sp>
    </p:spTree>
    <p:extLst>
      <p:ext uri="{BB962C8B-B14F-4D97-AF65-F5344CB8AC3E}">
        <p14:creationId xmlns:p14="http://schemas.microsoft.com/office/powerpoint/2010/main" val="2760206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36</a:t>
            </a:fld>
            <a:endParaRPr lang="en-US"/>
          </a:p>
        </p:txBody>
      </p:sp>
    </p:spTree>
    <p:extLst>
      <p:ext uri="{BB962C8B-B14F-4D97-AF65-F5344CB8AC3E}">
        <p14:creationId xmlns:p14="http://schemas.microsoft.com/office/powerpoint/2010/main" val="2581616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37</a:t>
            </a:fld>
            <a:endParaRPr lang="en-US"/>
          </a:p>
        </p:txBody>
      </p:sp>
    </p:spTree>
    <p:extLst>
      <p:ext uri="{BB962C8B-B14F-4D97-AF65-F5344CB8AC3E}">
        <p14:creationId xmlns:p14="http://schemas.microsoft.com/office/powerpoint/2010/main" val="337437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38</a:t>
            </a:fld>
            <a:endParaRPr lang="en-US"/>
          </a:p>
        </p:txBody>
      </p:sp>
    </p:spTree>
    <p:extLst>
      <p:ext uri="{BB962C8B-B14F-4D97-AF65-F5344CB8AC3E}">
        <p14:creationId xmlns:p14="http://schemas.microsoft.com/office/powerpoint/2010/main" val="1003423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39</a:t>
            </a:fld>
            <a:endParaRPr lang="en-US"/>
          </a:p>
        </p:txBody>
      </p:sp>
    </p:spTree>
    <p:extLst>
      <p:ext uri="{BB962C8B-B14F-4D97-AF65-F5344CB8AC3E}">
        <p14:creationId xmlns:p14="http://schemas.microsoft.com/office/powerpoint/2010/main" val="292768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4</a:t>
            </a:fld>
            <a:endParaRPr lang="en-US"/>
          </a:p>
        </p:txBody>
      </p:sp>
    </p:spTree>
    <p:extLst>
      <p:ext uri="{BB962C8B-B14F-4D97-AF65-F5344CB8AC3E}">
        <p14:creationId xmlns:p14="http://schemas.microsoft.com/office/powerpoint/2010/main" val="4041306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40</a:t>
            </a:fld>
            <a:endParaRPr lang="en-US"/>
          </a:p>
        </p:txBody>
      </p:sp>
    </p:spTree>
    <p:extLst>
      <p:ext uri="{BB962C8B-B14F-4D97-AF65-F5344CB8AC3E}">
        <p14:creationId xmlns:p14="http://schemas.microsoft.com/office/powerpoint/2010/main" val="622802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42</a:t>
            </a:fld>
            <a:endParaRPr lang="en-US"/>
          </a:p>
        </p:txBody>
      </p:sp>
    </p:spTree>
    <p:extLst>
      <p:ext uri="{BB962C8B-B14F-4D97-AF65-F5344CB8AC3E}">
        <p14:creationId xmlns:p14="http://schemas.microsoft.com/office/powerpoint/2010/main" val="3693688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43</a:t>
            </a:fld>
            <a:endParaRPr lang="en-US"/>
          </a:p>
        </p:txBody>
      </p:sp>
    </p:spTree>
    <p:extLst>
      <p:ext uri="{BB962C8B-B14F-4D97-AF65-F5344CB8AC3E}">
        <p14:creationId xmlns:p14="http://schemas.microsoft.com/office/powerpoint/2010/main" val="1375449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44</a:t>
            </a:fld>
            <a:endParaRPr lang="en-US"/>
          </a:p>
        </p:txBody>
      </p:sp>
    </p:spTree>
    <p:extLst>
      <p:ext uri="{BB962C8B-B14F-4D97-AF65-F5344CB8AC3E}">
        <p14:creationId xmlns:p14="http://schemas.microsoft.com/office/powerpoint/2010/main" val="308809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Lynnette</a:t>
            </a:r>
          </a:p>
        </p:txBody>
      </p:sp>
      <p:sp>
        <p:nvSpPr>
          <p:cNvPr id="4" name="Slide Number Placeholder 3"/>
          <p:cNvSpPr>
            <a:spLocks noGrp="1"/>
          </p:cNvSpPr>
          <p:nvPr>
            <p:ph type="sldNum" sz="quarter" idx="5"/>
          </p:nvPr>
        </p:nvSpPr>
        <p:spPr/>
        <p:txBody>
          <a:bodyPr/>
          <a:lstStyle/>
          <a:p>
            <a:fld id="{5EA12D2F-44FC-4742-B6DC-8FA3B4BAF142}" type="slidenum">
              <a:rPr lang="en-US" smtClean="0"/>
              <a:t>5</a:t>
            </a:fld>
            <a:endParaRPr lang="en-US"/>
          </a:p>
        </p:txBody>
      </p:sp>
    </p:spTree>
    <p:extLst>
      <p:ext uri="{BB962C8B-B14F-4D97-AF65-F5344CB8AC3E}">
        <p14:creationId xmlns:p14="http://schemas.microsoft.com/office/powerpoint/2010/main" val="389768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Afrika</a:t>
            </a:r>
          </a:p>
        </p:txBody>
      </p:sp>
      <p:sp>
        <p:nvSpPr>
          <p:cNvPr id="4" name="Slide Number Placeholder 3"/>
          <p:cNvSpPr>
            <a:spLocks noGrp="1"/>
          </p:cNvSpPr>
          <p:nvPr>
            <p:ph type="sldNum" sz="quarter" idx="5"/>
          </p:nvPr>
        </p:nvSpPr>
        <p:spPr/>
        <p:txBody>
          <a:bodyPr/>
          <a:lstStyle/>
          <a:p>
            <a:fld id="{5EA12D2F-44FC-4742-B6DC-8FA3B4BAF142}" type="slidenum">
              <a:rPr lang="en-US" smtClean="0"/>
              <a:t>6</a:t>
            </a:fld>
            <a:endParaRPr lang="en-US"/>
          </a:p>
        </p:txBody>
      </p:sp>
    </p:spTree>
    <p:extLst>
      <p:ext uri="{BB962C8B-B14F-4D97-AF65-F5344CB8AC3E}">
        <p14:creationId xmlns:p14="http://schemas.microsoft.com/office/powerpoint/2010/main" val="399076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7</a:t>
            </a:fld>
            <a:endParaRPr lang="en-US"/>
          </a:p>
        </p:txBody>
      </p:sp>
    </p:spTree>
    <p:extLst>
      <p:ext uri="{BB962C8B-B14F-4D97-AF65-F5344CB8AC3E}">
        <p14:creationId xmlns:p14="http://schemas.microsoft.com/office/powerpoint/2010/main" val="163492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8</a:t>
            </a:fld>
            <a:endParaRPr lang="en-US"/>
          </a:p>
        </p:txBody>
      </p:sp>
    </p:spTree>
    <p:extLst>
      <p:ext uri="{BB962C8B-B14F-4D97-AF65-F5344CB8AC3E}">
        <p14:creationId xmlns:p14="http://schemas.microsoft.com/office/powerpoint/2010/main" val="323323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5EA12D2F-44FC-4742-B6DC-8FA3B4BAF142}" type="slidenum">
              <a:rPr lang="en-US" smtClean="0"/>
              <a:t>9</a:t>
            </a:fld>
            <a:endParaRPr lang="en-US"/>
          </a:p>
        </p:txBody>
      </p:sp>
    </p:spTree>
    <p:extLst>
      <p:ext uri="{BB962C8B-B14F-4D97-AF65-F5344CB8AC3E}">
        <p14:creationId xmlns:p14="http://schemas.microsoft.com/office/powerpoint/2010/main" val="224913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214354-8B92-41E2-B07C-8802F9929DA0}"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2633693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55117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02521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214354-8B92-41E2-B07C-8802F9929DA0}"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86181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214354-8B92-41E2-B07C-8802F9929DA0}"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26049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214354-8B92-41E2-B07C-8802F9929DA0}"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08227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214354-8B92-41E2-B07C-8802F9929DA0}"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893546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214354-8B92-41E2-B07C-8802F9929DA0}"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123718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14354-8B92-41E2-B07C-8802F9929DA0}"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137942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14354-8B92-41E2-B07C-8802F9929DA0}"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3216563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14354-8B92-41E2-B07C-8802F9929DA0}"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24C42-4C8B-49B7-8AD9-33A364816C8F}" type="slidenum">
              <a:rPr lang="en-US" smtClean="0"/>
              <a:t>‹#›</a:t>
            </a:fld>
            <a:endParaRPr lang="en-US"/>
          </a:p>
        </p:txBody>
      </p:sp>
    </p:spTree>
    <p:extLst>
      <p:ext uri="{BB962C8B-B14F-4D97-AF65-F5344CB8AC3E}">
        <p14:creationId xmlns:p14="http://schemas.microsoft.com/office/powerpoint/2010/main" val="6725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14354-8B92-41E2-B07C-8802F9929DA0}"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24C42-4C8B-49B7-8AD9-33A364816C8F}" type="slidenum">
              <a:rPr lang="en-US" smtClean="0"/>
              <a:t>‹#›</a:t>
            </a:fld>
            <a:endParaRPr lang="en-US"/>
          </a:p>
        </p:txBody>
      </p:sp>
    </p:spTree>
    <p:extLst>
      <p:ext uri="{BB962C8B-B14F-4D97-AF65-F5344CB8AC3E}">
        <p14:creationId xmlns:p14="http://schemas.microsoft.com/office/powerpoint/2010/main" val="380725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publicdomainpictures.net/view-image.php?image=75191&amp;picture=&amp;jazyk=J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www.flickr.com/photos/hidden-in-the-open/1035035430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news.uct.ac.za/article/-2019-06-14-sa-falling-short-on-hiv-prevention-goa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courses.lumenlearning.com/wmopen-lifespandevelopment/chapter/cognitive-development-in-adolescen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ecovillage.org/our-work/education/gen-trainings/traumatransformation/children-smiling-in-a-huddl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www.flickr.com/photos/codnewsroom/33150037206"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wallpaperflare.com/anime-inside-the-school-sunlight-windows-classrooms-architecture-wallpaper-parl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pexels.com/video/woman-using-her-smartphone-7709313/"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mailto:bhdd.referral@fultoncountyga.gov"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mailto:Lynnette.Allen@fultoncountyga.gov" TargetMode="External"/><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hyperlink" Target="mailto:Afrika.cotton@fultoncountyga.gov" TargetMode="External"/><Relationship Id="rId5" Type="http://schemas.openxmlformats.org/officeDocument/2006/relationships/hyperlink" Target="mailto:Erika.Williams-Walker@fultoncountyga.gov"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97626" y="5191432"/>
            <a:ext cx="8327921" cy="1022555"/>
          </a:xfrm>
          <a:prstGeom prst="rect">
            <a:avLst/>
          </a:prstGeom>
          <a:solidFill>
            <a:srgbClr val="FF6600"/>
          </a:solidFill>
        </p:spPr>
        <p:txBody>
          <a:bodyPr wrap="square" rtlCol="0">
            <a:spAutoFit/>
          </a:bodyPr>
          <a:lstStyle/>
          <a:p>
            <a:endParaRPr lang="en-US"/>
          </a:p>
        </p:txBody>
      </p:sp>
      <p:sp>
        <p:nvSpPr>
          <p:cNvPr id="5" name="TextBox 4"/>
          <p:cNvSpPr txBox="1"/>
          <p:nvPr/>
        </p:nvSpPr>
        <p:spPr>
          <a:xfrm>
            <a:off x="2313830" y="5412036"/>
            <a:ext cx="7506031" cy="830997"/>
          </a:xfrm>
          <a:prstGeom prst="rect">
            <a:avLst/>
          </a:prstGeom>
          <a:noFill/>
        </p:spPr>
        <p:txBody>
          <a:bodyPr wrap="square" rtlCol="0">
            <a:spAutoFit/>
          </a:bodyPr>
          <a:lstStyle/>
          <a:p>
            <a:pPr algn="ctr"/>
            <a:r>
              <a:rPr lang="en-US" sz="2400">
                <a:solidFill>
                  <a:schemeClr val="bg1"/>
                </a:solidFill>
                <a:latin typeface="Myriad Pro Black" panose="020B0803030403020204" pitchFamily="34" charset="0"/>
              </a:rPr>
              <a:t>DEPARTMENT OF BEHAVIORAL HEALTH &amp; DEVELOPMENTAL DISABILITIES</a:t>
            </a:r>
          </a:p>
        </p:txBody>
      </p:sp>
    </p:spTree>
    <p:extLst>
      <p:ext uri="{BB962C8B-B14F-4D97-AF65-F5344CB8AC3E}">
        <p14:creationId xmlns:p14="http://schemas.microsoft.com/office/powerpoint/2010/main" val="300995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B81025F-6ADC-4A6B-AEDF-8C96342B9EE4}"/>
              </a:ext>
            </a:extLst>
          </p:cNvPr>
          <p:cNvPicPr>
            <a:picLocks noChangeAspect="1"/>
          </p:cNvPicPr>
          <p:nvPr/>
        </p:nvPicPr>
        <p:blipFill rotWithShape="1">
          <a:blip r:embed="rId3">
            <a:extLst>
              <a:ext uri="{28A0092B-C50C-407E-A947-70E740481C1C}">
                <a14:useLocalDpi xmlns:a14="http://schemas.microsoft.com/office/drawing/2010/main" val="0"/>
              </a:ext>
            </a:extLst>
          </a:blip>
          <a:srcRect l="3536" r="2242"/>
          <a:stretch/>
        </p:blipFill>
        <p:spPr>
          <a:xfrm>
            <a:off x="20" y="1"/>
            <a:ext cx="12191980" cy="6857999"/>
          </a:xfrm>
          <a:prstGeom prst="rect">
            <a:avLst/>
          </a:prstGeom>
        </p:spPr>
      </p:pic>
    </p:spTree>
    <p:extLst>
      <p:ext uri="{BB962C8B-B14F-4D97-AF65-F5344CB8AC3E}">
        <p14:creationId xmlns:p14="http://schemas.microsoft.com/office/powerpoint/2010/main" val="44126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1419454-E07C-468C-BA01-6C11E2AE495E}"/>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r"/>
            <a:r>
              <a:rPr lang="en-US" sz="4000" b="1" kern="1200">
                <a:solidFill>
                  <a:srgbClr val="FFFFFF"/>
                </a:solidFill>
                <a:latin typeface="+mj-lt"/>
                <a:ea typeface="+mj-ea"/>
                <a:cs typeface="+mj-cs"/>
              </a:rPr>
              <a:t>Fulton</a:t>
            </a:r>
            <a:br>
              <a:rPr lang="en-US" sz="4000" b="1" kern="1200">
                <a:solidFill>
                  <a:srgbClr val="FFFFFF"/>
                </a:solidFill>
                <a:latin typeface="+mj-lt"/>
                <a:ea typeface="+mj-ea"/>
                <a:cs typeface="+mj-cs"/>
              </a:rPr>
            </a:br>
            <a:r>
              <a:rPr lang="en-US" sz="4000" b="1" kern="1200">
                <a:solidFill>
                  <a:srgbClr val="FFFFFF"/>
                </a:solidFill>
                <a:latin typeface="+mj-lt"/>
                <a:ea typeface="+mj-ea"/>
                <a:cs typeface="+mj-cs"/>
              </a:rPr>
              <a:t>County Behavioral Health Network</a:t>
            </a:r>
          </a:p>
        </p:txBody>
      </p:sp>
      <p:graphicFrame>
        <p:nvGraphicFramePr>
          <p:cNvPr id="8" name="Content Placeholder 5">
            <a:extLst>
              <a:ext uri="{FF2B5EF4-FFF2-40B4-BE49-F238E27FC236}">
                <a16:creationId xmlns:a16="http://schemas.microsoft.com/office/drawing/2014/main" id="{517E4BA3-F1E6-2E52-FC07-35753622EB12}"/>
              </a:ext>
            </a:extLst>
          </p:cNvPr>
          <p:cNvGraphicFramePr>
            <a:graphicFrameLocks noGrp="1"/>
          </p:cNvGraphicFramePr>
          <p:nvPr>
            <p:ph idx="1"/>
            <p:extLst>
              <p:ext uri="{D42A27DB-BD31-4B8C-83A1-F6EECF244321}">
                <p14:modId xmlns:p14="http://schemas.microsoft.com/office/powerpoint/2010/main" val="280910191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341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0351088-20E7-46E4-A8CC-6AB97CFC27C5}"/>
              </a:ext>
            </a:extLst>
          </p:cNvPr>
          <p:cNvSpPr>
            <a:spLocks noGrp="1"/>
          </p:cNvSpPr>
          <p:nvPr>
            <p:ph type="title"/>
          </p:nvPr>
        </p:nvSpPr>
        <p:spPr>
          <a:xfrm>
            <a:off x="6593917" y="847827"/>
            <a:ext cx="4709345" cy="1169585"/>
          </a:xfrm>
        </p:spPr>
        <p:txBody>
          <a:bodyPr vert="horz" lIns="91440" tIns="45720" rIns="91440" bIns="45720" rtlCol="0" anchor="b">
            <a:normAutofit/>
          </a:bodyPr>
          <a:lstStyle/>
          <a:p>
            <a:r>
              <a:rPr lang="en-US" sz="3700"/>
              <a:t>ADULT BEHAVIORAL HEALTH LOCATIONS</a:t>
            </a:r>
          </a:p>
        </p:txBody>
      </p:sp>
      <p:pic>
        <p:nvPicPr>
          <p:cNvPr id="6" name="Picture Placeholder 3" descr="Map&#10;&#10;Description automatically generated">
            <a:extLst>
              <a:ext uri="{FF2B5EF4-FFF2-40B4-BE49-F238E27FC236}">
                <a16:creationId xmlns:a16="http://schemas.microsoft.com/office/drawing/2014/main" id="{1E0BBEC0-FDDE-4DC0-AF7F-70354EBCEDF9}"/>
              </a:ext>
            </a:extLst>
          </p:cNvPr>
          <p:cNvPicPr>
            <a:picLocks noGrp="1" noChangeAspect="1"/>
          </p:cNvPicPr>
          <p:nvPr>
            <p:ph sz="half" idx="1"/>
          </p:nvPr>
        </p:nvPicPr>
        <p:blipFill rotWithShape="1">
          <a:blip r:embed="rId3"/>
          <a:srcRect l="3411" r="3411"/>
          <a:stretch/>
        </p:blipFill>
        <p:spPr>
          <a:xfrm>
            <a:off x="914401" y="847827"/>
            <a:ext cx="4929098" cy="5289986"/>
          </a:xfrm>
          <a:prstGeom prst="rect">
            <a:avLst/>
          </a:prstGeom>
        </p:spPr>
      </p:pic>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3A8D96B-7BC4-41C9-AB43-180424AC7143}"/>
              </a:ext>
            </a:extLst>
          </p:cNvPr>
          <p:cNvSpPr>
            <a:spLocks noGrp="1"/>
          </p:cNvSpPr>
          <p:nvPr>
            <p:ph sz="half" idx="2"/>
          </p:nvPr>
        </p:nvSpPr>
        <p:spPr>
          <a:xfrm>
            <a:off x="6595228" y="2508105"/>
            <a:ext cx="4709345" cy="3632493"/>
          </a:xfrm>
        </p:spPr>
        <p:txBody>
          <a:bodyPr vert="horz" lIns="91440" tIns="45720" rIns="91440" bIns="45720" rtlCol="0" anchor="ctr">
            <a:normAutofit/>
          </a:bodyPr>
          <a:lstStyle/>
          <a:p>
            <a:pPr marL="457200"/>
            <a:r>
              <a:rPr lang="en-US" sz="2000"/>
              <a:t>The Center for Health &amp; Rehabilitation. 265 Boulevard NE, Atlanta 30312 – </a:t>
            </a:r>
            <a:r>
              <a:rPr lang="en-US" sz="2000" b="1"/>
              <a:t>River Edge</a:t>
            </a:r>
            <a:br>
              <a:rPr lang="en-US" sz="2000"/>
            </a:br>
            <a:endParaRPr lang="en-US" sz="2000"/>
          </a:p>
          <a:p>
            <a:pPr marL="457200"/>
            <a:r>
              <a:rPr lang="en-US" sz="2000"/>
              <a:t>North Fulton Service Center. 7741 Roswell Rd, Sandy Springs 30350 - </a:t>
            </a:r>
            <a:r>
              <a:rPr lang="en-US" sz="2000" b="1"/>
              <a:t>Grady</a:t>
            </a:r>
            <a:br>
              <a:rPr lang="en-US" sz="2000"/>
            </a:br>
            <a:endParaRPr lang="en-US" sz="2000"/>
          </a:p>
          <a:p>
            <a:pPr marL="457200"/>
            <a:r>
              <a:rPr lang="en-US" sz="2000"/>
              <a:t>South Fulton Service Center. 5600 Stonewall Tell, College Park 30349 - </a:t>
            </a:r>
            <a:r>
              <a:rPr lang="en-US" sz="2000" b="1"/>
              <a:t>Grady</a:t>
            </a:r>
          </a:p>
          <a:p>
            <a:endParaRPr lang="en-US" sz="2000"/>
          </a:p>
        </p:txBody>
      </p:sp>
    </p:spTree>
    <p:extLst>
      <p:ext uri="{BB962C8B-B14F-4D97-AF65-F5344CB8AC3E}">
        <p14:creationId xmlns:p14="http://schemas.microsoft.com/office/powerpoint/2010/main" val="131473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8FCF-3004-41E8-B891-0E0E12C2833F}"/>
              </a:ext>
            </a:extLst>
          </p:cNvPr>
          <p:cNvSpPr>
            <a:spLocks noGrp="1"/>
          </p:cNvSpPr>
          <p:nvPr>
            <p:ph type="title"/>
          </p:nvPr>
        </p:nvSpPr>
        <p:spPr>
          <a:xfrm>
            <a:off x="565150" y="770890"/>
            <a:ext cx="5018677" cy="1268984"/>
          </a:xfrm>
        </p:spPr>
        <p:txBody>
          <a:bodyPr vert="horz" lIns="91440" tIns="45720" rIns="91440" bIns="45720" rtlCol="0" anchor="t">
            <a:normAutofit/>
          </a:bodyPr>
          <a:lstStyle/>
          <a:p>
            <a:r>
              <a:rPr lang="en-US" b="1"/>
              <a:t>CORE SERVICES</a:t>
            </a:r>
          </a:p>
        </p:txBody>
      </p:sp>
      <p:sp>
        <p:nvSpPr>
          <p:cNvPr id="3" name="Content Placeholder 2">
            <a:extLst>
              <a:ext uri="{FF2B5EF4-FFF2-40B4-BE49-F238E27FC236}">
                <a16:creationId xmlns:a16="http://schemas.microsoft.com/office/drawing/2014/main" id="{A28F0FDA-6AFE-4D0F-A4C7-FE1183B3EE53}"/>
              </a:ext>
            </a:extLst>
          </p:cNvPr>
          <p:cNvSpPr>
            <a:spLocks noGrp="1"/>
          </p:cNvSpPr>
          <p:nvPr>
            <p:ph sz="half" idx="1"/>
          </p:nvPr>
        </p:nvSpPr>
        <p:spPr>
          <a:xfrm>
            <a:off x="382102" y="1729409"/>
            <a:ext cx="7335834" cy="4563005"/>
          </a:xfrm>
        </p:spPr>
        <p:txBody>
          <a:bodyPr vert="horz" lIns="91440" tIns="45720" rIns="91440" bIns="45720" rtlCol="0">
            <a:normAutofit/>
          </a:bodyPr>
          <a:lstStyle/>
          <a:p>
            <a:pPr marL="0" indent="0">
              <a:lnSpc>
                <a:spcPct val="90000"/>
              </a:lnSpc>
              <a:buNone/>
            </a:pPr>
            <a:r>
              <a:rPr lang="en-US" sz="1600"/>
              <a:t>The Department provides core outpatient behavioral health services for adults experiencing mental health and/or substance use disorders.  Core outpatient behavioral health services include: </a:t>
            </a:r>
          </a:p>
          <a:p>
            <a:pPr>
              <a:lnSpc>
                <a:spcPct val="90000"/>
              </a:lnSpc>
            </a:pPr>
            <a:r>
              <a:rPr lang="en-US" sz="1600"/>
              <a:t>Psychiatric Evaluations</a:t>
            </a:r>
          </a:p>
          <a:p>
            <a:pPr>
              <a:lnSpc>
                <a:spcPct val="90000"/>
              </a:lnSpc>
            </a:pPr>
            <a:r>
              <a:rPr lang="en-US" sz="1600"/>
              <a:t>Behavioral Health Assessments</a:t>
            </a:r>
          </a:p>
          <a:p>
            <a:pPr>
              <a:lnSpc>
                <a:spcPct val="90000"/>
              </a:lnSpc>
            </a:pPr>
            <a:r>
              <a:rPr lang="en-US" sz="1600"/>
              <a:t>Case Management &amp; Skills Building</a:t>
            </a:r>
          </a:p>
          <a:p>
            <a:pPr>
              <a:lnSpc>
                <a:spcPct val="90000"/>
              </a:lnSpc>
            </a:pPr>
            <a:r>
              <a:rPr lang="en-US" sz="1600"/>
              <a:t>Nursing Evaluations</a:t>
            </a:r>
          </a:p>
          <a:p>
            <a:pPr>
              <a:lnSpc>
                <a:spcPct val="90000"/>
              </a:lnSpc>
            </a:pPr>
            <a:r>
              <a:rPr lang="en-US" sz="1600"/>
              <a:t>Individual, Family and Group Counseling		</a:t>
            </a:r>
          </a:p>
          <a:p>
            <a:pPr>
              <a:lnSpc>
                <a:spcPct val="90000"/>
              </a:lnSpc>
            </a:pPr>
            <a:r>
              <a:rPr lang="en-US" sz="1600"/>
              <a:t>Peer Support Services</a:t>
            </a:r>
          </a:p>
          <a:p>
            <a:pPr>
              <a:lnSpc>
                <a:spcPct val="90000"/>
              </a:lnSpc>
            </a:pPr>
            <a:r>
              <a:rPr lang="en-US" sz="1600"/>
              <a:t>Diagnostic Assessments</a:t>
            </a:r>
          </a:p>
          <a:p>
            <a:pPr>
              <a:lnSpc>
                <a:spcPct val="90000"/>
              </a:lnSpc>
            </a:pPr>
            <a:r>
              <a:rPr lang="en-US" sz="1600"/>
              <a:t>Addiction Services</a:t>
            </a:r>
          </a:p>
          <a:p>
            <a:pPr>
              <a:lnSpc>
                <a:spcPct val="90000"/>
              </a:lnSpc>
            </a:pPr>
            <a:r>
              <a:rPr lang="en-US" sz="1600"/>
              <a:t>Crisis Intervention</a:t>
            </a:r>
          </a:p>
          <a:p>
            <a:pPr>
              <a:lnSpc>
                <a:spcPct val="90000"/>
              </a:lnSpc>
            </a:pPr>
            <a:r>
              <a:rPr lang="en-US" sz="1600"/>
              <a:t>Medication Management </a:t>
            </a:r>
          </a:p>
        </p:txBody>
      </p:sp>
      <p:pic>
        <p:nvPicPr>
          <p:cNvPr id="5" name="Picture Placeholder 6">
            <a:extLst>
              <a:ext uri="{FF2B5EF4-FFF2-40B4-BE49-F238E27FC236}">
                <a16:creationId xmlns:a16="http://schemas.microsoft.com/office/drawing/2014/main" id="{908CBEED-40B6-42FF-91AC-A54D81801FA3}"/>
              </a:ext>
            </a:extLst>
          </p:cNvPr>
          <p:cNvPicPr>
            <a:picLocks noGrp="1" noChangeAspect="1"/>
          </p:cNvPicPr>
          <p:nvPr>
            <p:ph sz="half" idx="2"/>
          </p:nvPr>
        </p:nvPicPr>
        <p:blipFill rotWithShape="1">
          <a:blip r:embed="rId3"/>
          <a:srcRect l="17746" r="3256" b="3"/>
          <a:stretch/>
        </p:blipFill>
        <p:spPr>
          <a:xfrm>
            <a:off x="7817646" y="592585"/>
            <a:ext cx="3603393" cy="3603393"/>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
        <p:nvSpPr>
          <p:cNvPr id="6" name="TextBox 5">
            <a:extLst>
              <a:ext uri="{FF2B5EF4-FFF2-40B4-BE49-F238E27FC236}">
                <a16:creationId xmlns:a16="http://schemas.microsoft.com/office/drawing/2014/main" id="{7095579C-C665-4B45-9576-53C4583B57A6}"/>
              </a:ext>
            </a:extLst>
          </p:cNvPr>
          <p:cNvSpPr txBox="1"/>
          <p:nvPr/>
        </p:nvSpPr>
        <p:spPr>
          <a:xfrm>
            <a:off x="7717936" y="4114751"/>
            <a:ext cx="4091963" cy="2154436"/>
          </a:xfrm>
          <a:prstGeom prst="rect">
            <a:avLst/>
          </a:prstGeom>
          <a:noFill/>
        </p:spPr>
        <p:txBody>
          <a:bodyPr wrap="square" rtlCol="0">
            <a:spAutoFit/>
          </a:bodyPr>
          <a:lstStyle/>
          <a:p>
            <a:r>
              <a:rPr lang="en-US" sz="1800"/>
              <a:t>It is the Department’s goal to offer no to low cost, barrier-free access to services to Fulton County residents. The priority of the Department is to ensure that individuals who are uninsured or underinsured have access to care. </a:t>
            </a:r>
            <a:r>
              <a:rPr lang="en-US" sz="800"/>
              <a:t>	</a:t>
            </a:r>
            <a:endParaRPr lang="en-US"/>
          </a:p>
        </p:txBody>
      </p:sp>
    </p:spTree>
    <p:extLst>
      <p:ext uri="{BB962C8B-B14F-4D97-AF65-F5344CB8AC3E}">
        <p14:creationId xmlns:p14="http://schemas.microsoft.com/office/powerpoint/2010/main" val="93477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a:solidFill>
                  <a:schemeClr val="tx1"/>
                </a:solidFill>
                <a:latin typeface="+mj-lt"/>
                <a:ea typeface="+mj-ea"/>
                <a:cs typeface="+mj-cs"/>
              </a:rPr>
              <a:t>Scenario for </a:t>
            </a:r>
            <a:r>
              <a:rPr lang="en-US" sz="6000" b="1"/>
              <a:t>Adult </a:t>
            </a:r>
            <a:br>
              <a:rPr lang="en-US" sz="6000" b="1"/>
            </a:br>
            <a:r>
              <a:rPr lang="en-US" sz="6000" b="1"/>
              <a:t>Behavioral Health</a:t>
            </a:r>
            <a:endParaRPr lang="en-US" sz="60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51297C84-A95E-4DDA-CE20-53692F5CDE22}"/>
              </a:ext>
            </a:extLst>
          </p:cNvPr>
          <p:cNvSpPr txBox="1"/>
          <p:nvPr/>
        </p:nvSpPr>
        <p:spPr>
          <a:xfrm>
            <a:off x="1956954" y="4623954"/>
            <a:ext cx="6338454" cy="1264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John is 45 </a:t>
            </a:r>
            <a:r>
              <a:rPr lang="en-US" sz="1800" b="1" err="1">
                <a:effectLst/>
                <a:latin typeface="Calibri" panose="020F0502020204030204" pitchFamily="34" charset="0"/>
                <a:ea typeface="Calibri" panose="020F0502020204030204" pitchFamily="34" charset="0"/>
                <a:cs typeface="Times New Roman" panose="02020603050405020304" pitchFamily="18" charset="0"/>
              </a:rPr>
              <a:t>y.o</a:t>
            </a:r>
            <a:r>
              <a:rPr lang="en-US" sz="1800" b="1">
                <a:effectLst/>
                <a:latin typeface="Calibri" panose="020F0502020204030204" pitchFamily="34" charset="0"/>
                <a:ea typeface="Calibri" panose="020F0502020204030204" pitchFamily="34" charset="0"/>
                <a:cs typeface="Times New Roman" panose="02020603050405020304" pitchFamily="18" charset="0"/>
              </a:rPr>
              <a:t>. male who recently has been hearing voices and it is affecting his everyday functioning.  He lives in South Fulton, doesn’t have any medical insurance and has no idea of how he can get help.  What would you tell John to do? </a:t>
            </a:r>
          </a:p>
        </p:txBody>
      </p:sp>
    </p:spTree>
    <p:extLst>
      <p:ext uri="{BB962C8B-B14F-4D97-AF65-F5344CB8AC3E}">
        <p14:creationId xmlns:p14="http://schemas.microsoft.com/office/powerpoint/2010/main" val="234740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56E2-4CCB-41FA-94A9-F23D183F4D7B}"/>
              </a:ext>
            </a:extLst>
          </p:cNvPr>
          <p:cNvSpPr>
            <a:spLocks noGrp="1"/>
          </p:cNvSpPr>
          <p:nvPr>
            <p:ph type="title"/>
          </p:nvPr>
        </p:nvSpPr>
        <p:spPr>
          <a:xfrm>
            <a:off x="5224243" y="770890"/>
            <a:ext cx="6400999" cy="1063244"/>
          </a:xfrm>
        </p:spPr>
        <p:txBody>
          <a:bodyPr vert="horz" lIns="91440" tIns="45720" rIns="91440" bIns="45720" rtlCol="0" anchor="t">
            <a:normAutofit fontScale="90000"/>
          </a:bodyPr>
          <a:lstStyle/>
          <a:p>
            <a:pPr>
              <a:lnSpc>
                <a:spcPct val="90000"/>
              </a:lnSpc>
            </a:pPr>
            <a:r>
              <a:rPr lang="en-US" sz="3100" b="1"/>
              <a:t>SPECIALTY SERVICES – JUDICIAL</a:t>
            </a:r>
            <a:br>
              <a:rPr lang="en-US" sz="3100" b="1"/>
            </a:br>
            <a:r>
              <a:rPr lang="en-US" sz="3100" b="1"/>
              <a:t>Misdemeanor Mental Health Court </a:t>
            </a:r>
            <a:br>
              <a:rPr lang="en-US" sz="2800"/>
            </a:br>
            <a:r>
              <a:rPr lang="en-US" sz="2800">
                <a:solidFill>
                  <a:schemeClr val="accent1">
                    <a:lumMod val="75000"/>
                  </a:schemeClr>
                </a:solidFill>
              </a:rPr>
              <a:t>River Edge </a:t>
            </a:r>
            <a:r>
              <a:rPr lang="en-US" sz="1800" b="0" i="1">
                <a:solidFill>
                  <a:schemeClr val="accent1">
                    <a:lumMod val="75000"/>
                  </a:schemeClr>
                </a:solidFill>
              </a:rPr>
              <a:t>(cannot refer to program)</a:t>
            </a:r>
          </a:p>
        </p:txBody>
      </p:sp>
      <p:sp>
        <p:nvSpPr>
          <p:cNvPr id="3" name="Content Placeholder 2">
            <a:extLst>
              <a:ext uri="{FF2B5EF4-FFF2-40B4-BE49-F238E27FC236}">
                <a16:creationId xmlns:a16="http://schemas.microsoft.com/office/drawing/2014/main" id="{95CCDCB6-38F9-4422-8959-409C43D0764A}"/>
              </a:ext>
            </a:extLst>
          </p:cNvPr>
          <p:cNvSpPr>
            <a:spLocks noGrp="1"/>
          </p:cNvSpPr>
          <p:nvPr>
            <p:ph sz="half" idx="1"/>
          </p:nvPr>
        </p:nvSpPr>
        <p:spPr>
          <a:xfrm>
            <a:off x="5224243" y="2088780"/>
            <a:ext cx="6400999" cy="3927094"/>
          </a:xfrm>
        </p:spPr>
        <p:txBody>
          <a:bodyPr vert="horz" lIns="91440" tIns="45720" rIns="91440" bIns="45720" rtlCol="0">
            <a:normAutofit/>
          </a:bodyPr>
          <a:lstStyle/>
          <a:p>
            <a:pPr>
              <a:lnSpc>
                <a:spcPct val="90000"/>
              </a:lnSpc>
            </a:pPr>
            <a:r>
              <a:rPr lang="en-US" sz="1600"/>
              <a:t>Fulton County DBHDD, in collaboration with Magistrate &amp; State Courts, established the Misdemeanor Mental Health Court Program (MMC) on July 5, 2018. </a:t>
            </a:r>
          </a:p>
          <a:p>
            <a:pPr>
              <a:lnSpc>
                <a:spcPct val="90000"/>
              </a:lnSpc>
            </a:pPr>
            <a:endParaRPr lang="en-US" sz="1600"/>
          </a:p>
          <a:p>
            <a:pPr>
              <a:lnSpc>
                <a:spcPct val="90000"/>
              </a:lnSpc>
            </a:pPr>
            <a:r>
              <a:rPr lang="en-US" sz="1600"/>
              <a:t>The MMC is a voluntary 12-month program to divert eligible misdemeanor citizen-defendants with serious mental illness and co-occurring disorders from traditional sentencing to a supportive treatment program. </a:t>
            </a:r>
          </a:p>
          <a:p>
            <a:pPr>
              <a:lnSpc>
                <a:spcPct val="90000"/>
              </a:lnSpc>
            </a:pPr>
            <a:endParaRPr lang="en-US" sz="1600"/>
          </a:p>
          <a:p>
            <a:pPr>
              <a:lnSpc>
                <a:spcPct val="90000"/>
              </a:lnSpc>
            </a:pPr>
            <a:r>
              <a:rPr lang="en-US" sz="1600"/>
              <a:t>The MMC Treatment Team assists in creating and reinforcing treatment goals, with assistance from the courts, monitors and provides linkages to community resources. Those resources include assistance with housing, medical services, education, employment, mental health services and other community-based service needs. </a:t>
            </a:r>
          </a:p>
          <a:p>
            <a:pPr>
              <a:lnSpc>
                <a:spcPct val="90000"/>
              </a:lnSpc>
            </a:pPr>
            <a:endParaRPr lang="en-US" sz="1300"/>
          </a:p>
        </p:txBody>
      </p:sp>
      <p:pic>
        <p:nvPicPr>
          <p:cNvPr id="5" name="Picture Placeholder 10" descr="Logo&#10;&#10;Description automatically generated">
            <a:extLst>
              <a:ext uri="{FF2B5EF4-FFF2-40B4-BE49-F238E27FC236}">
                <a16:creationId xmlns:a16="http://schemas.microsoft.com/office/drawing/2014/main" id="{6D38C5A8-A1F9-4011-955F-BAC87BDC4B19}"/>
              </a:ext>
            </a:extLst>
          </p:cNvPr>
          <p:cNvPicPr>
            <a:picLocks noGrp="1" noChangeAspect="1"/>
          </p:cNvPicPr>
          <p:nvPr>
            <p:ph sz="half" idx="2"/>
          </p:nvPr>
        </p:nvPicPr>
        <p:blipFill rotWithShape="1">
          <a:blip r:embed="rId3"/>
          <a:srcRect l="11359" r="19167"/>
          <a:stretch/>
        </p:blipFill>
        <p:spPr>
          <a:xfrm>
            <a:off x="20" y="1"/>
            <a:ext cx="4657325" cy="6857999"/>
          </a:xfrm>
          <a:prstGeom prst="rect">
            <a:avLst/>
          </a:prstGeom>
        </p:spPr>
      </p:pic>
    </p:spTree>
    <p:extLst>
      <p:ext uri="{BB962C8B-B14F-4D97-AF65-F5344CB8AC3E}">
        <p14:creationId xmlns:p14="http://schemas.microsoft.com/office/powerpoint/2010/main" val="2428368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7785-0D1D-449E-90CD-D32E88DE801B}"/>
              </a:ext>
            </a:extLst>
          </p:cNvPr>
          <p:cNvSpPr>
            <a:spLocks noGrp="1"/>
          </p:cNvSpPr>
          <p:nvPr>
            <p:ph type="title"/>
          </p:nvPr>
        </p:nvSpPr>
        <p:spPr>
          <a:xfrm>
            <a:off x="194760" y="420459"/>
            <a:ext cx="7849645" cy="1268984"/>
          </a:xfrm>
        </p:spPr>
        <p:txBody>
          <a:bodyPr>
            <a:normAutofit fontScale="90000"/>
          </a:bodyPr>
          <a:lstStyle/>
          <a:p>
            <a:r>
              <a:rPr lang="en-US" sz="3600"/>
              <a:t>SPECIALTY SERVICES – JUDICIAL</a:t>
            </a:r>
            <a:br>
              <a:rPr lang="en-US" sz="3600"/>
            </a:br>
            <a:r>
              <a:rPr lang="en-US" sz="3600"/>
              <a:t>Recovery (DUI) Treatment Court – </a:t>
            </a:r>
            <a:r>
              <a:rPr lang="en-US" sz="3100">
                <a:solidFill>
                  <a:schemeClr val="accent1">
                    <a:lumMod val="75000"/>
                  </a:schemeClr>
                </a:solidFill>
              </a:rPr>
              <a:t>River Edge </a:t>
            </a:r>
            <a:r>
              <a:rPr lang="en-US" sz="1800" b="0" i="1">
                <a:solidFill>
                  <a:schemeClr val="accent1">
                    <a:lumMod val="75000"/>
                  </a:schemeClr>
                </a:solidFill>
              </a:rPr>
              <a:t>(cannot refer to program)</a:t>
            </a:r>
            <a:br>
              <a:rPr lang="en-US"/>
            </a:br>
            <a:endParaRPr lang="en-US"/>
          </a:p>
        </p:txBody>
      </p:sp>
      <p:sp>
        <p:nvSpPr>
          <p:cNvPr id="3" name="Content Placeholder 2">
            <a:extLst>
              <a:ext uri="{FF2B5EF4-FFF2-40B4-BE49-F238E27FC236}">
                <a16:creationId xmlns:a16="http://schemas.microsoft.com/office/drawing/2014/main" id="{3AE068F8-DBB9-4012-9027-6E4A3F79F924}"/>
              </a:ext>
            </a:extLst>
          </p:cNvPr>
          <p:cNvSpPr>
            <a:spLocks noGrp="1"/>
          </p:cNvSpPr>
          <p:nvPr>
            <p:ph sz="half" idx="1"/>
          </p:nvPr>
        </p:nvSpPr>
        <p:spPr>
          <a:xfrm>
            <a:off x="353506" y="2436966"/>
            <a:ext cx="3930157" cy="3160026"/>
          </a:xfrm>
        </p:spPr>
        <p:txBody>
          <a:bodyPr>
            <a:normAutofit/>
          </a:bodyPr>
          <a:lstStyle/>
          <a:p>
            <a:pPr marL="0" indent="0">
              <a:buNone/>
            </a:pPr>
            <a:r>
              <a:rPr lang="en-US" sz="1600"/>
              <a:t>BHDD, in collaboration with State Court, provides treatment support for the Fulton County DUI Court Program. The Recovery Treatment Court Program is a post-conviction treatment program for those who have multiple violations of driving while under the influence of alcohol or other intoxicants.  The DUI Court Program is a vital component of the probation portion of a DUI sentence.</a:t>
            </a:r>
          </a:p>
          <a:p>
            <a:endParaRPr lang="en-US" sz="1600"/>
          </a:p>
        </p:txBody>
      </p:sp>
      <p:sp>
        <p:nvSpPr>
          <p:cNvPr id="4" name="Content Placeholder 3">
            <a:extLst>
              <a:ext uri="{FF2B5EF4-FFF2-40B4-BE49-F238E27FC236}">
                <a16:creationId xmlns:a16="http://schemas.microsoft.com/office/drawing/2014/main" id="{4A98802D-A526-422C-A790-020124FD2CA8}"/>
              </a:ext>
            </a:extLst>
          </p:cNvPr>
          <p:cNvSpPr>
            <a:spLocks noGrp="1"/>
          </p:cNvSpPr>
          <p:nvPr>
            <p:ph sz="half" idx="2"/>
          </p:nvPr>
        </p:nvSpPr>
        <p:spPr>
          <a:xfrm>
            <a:off x="7518232" y="691747"/>
            <a:ext cx="4314954" cy="5143772"/>
          </a:xfrm>
        </p:spPr>
        <p:txBody>
          <a:bodyPr>
            <a:noAutofit/>
          </a:bodyPr>
          <a:lstStyle/>
          <a:p>
            <a:pPr marL="0" indent="0">
              <a:buNone/>
            </a:pPr>
            <a:r>
              <a:rPr lang="en-US" sz="1600"/>
              <a:t>The mission of the Fulton County Recovery Treatment Court is to enhance public safety and promote healthier lifestyles for repeat DUI offenders.  The Court combines increased supervision and accountability with effective and intensive treatment.</a:t>
            </a:r>
          </a:p>
          <a:p>
            <a:endParaRPr lang="en-US" sz="1600"/>
          </a:p>
          <a:p>
            <a:r>
              <a:rPr lang="en-US" sz="1600"/>
              <a:t>There are six (6) required components to participate in the DUI Treatment Court:</a:t>
            </a:r>
          </a:p>
          <a:p>
            <a:r>
              <a:rPr lang="en-US" sz="1600"/>
              <a:t>Cognitive Behavioral Therapy</a:t>
            </a:r>
          </a:p>
          <a:p>
            <a:r>
              <a:rPr lang="en-US" sz="1600"/>
              <a:t>Completion of DDS DUI, Alcohol or Drug Risk Reduction Program</a:t>
            </a:r>
          </a:p>
          <a:p>
            <a:r>
              <a:rPr lang="en-US" sz="1600"/>
              <a:t>Submission to random home visits</a:t>
            </a:r>
          </a:p>
          <a:p>
            <a:r>
              <a:rPr lang="en-US" sz="1600"/>
              <a:t>Random drug testing</a:t>
            </a:r>
          </a:p>
          <a:p>
            <a:r>
              <a:rPr lang="en-US" sz="1600"/>
              <a:t>Participation at compliance reviews</a:t>
            </a:r>
          </a:p>
          <a:p>
            <a:r>
              <a:rPr lang="en-US" sz="1600"/>
              <a:t>Community support meetings such as AA/NA</a:t>
            </a:r>
          </a:p>
        </p:txBody>
      </p:sp>
      <p:pic>
        <p:nvPicPr>
          <p:cNvPr id="6" name="Picture Placeholder 5">
            <a:extLst>
              <a:ext uri="{FF2B5EF4-FFF2-40B4-BE49-F238E27FC236}">
                <a16:creationId xmlns:a16="http://schemas.microsoft.com/office/drawing/2014/main" id="{35C8B5A8-49C3-4601-8F0A-D1CB374D9966}"/>
              </a:ext>
            </a:extLst>
          </p:cNvPr>
          <p:cNvPicPr>
            <a:picLocks noChangeAspect="1"/>
          </p:cNvPicPr>
          <p:nvPr/>
        </p:nvPicPr>
        <p:blipFill rotWithShape="1">
          <a:blip r:embed="rId3"/>
          <a:srcRect l="10919" r="3" b="24014"/>
          <a:stretch/>
        </p:blipFill>
        <p:spPr>
          <a:xfrm>
            <a:off x="4369953" y="2436966"/>
            <a:ext cx="2975699" cy="2651030"/>
          </a:xfrm>
          <a:prstGeom prst="rect">
            <a:avLst/>
          </a:prstGeom>
        </p:spPr>
      </p:pic>
    </p:spTree>
    <p:extLst>
      <p:ext uri="{BB962C8B-B14F-4D97-AF65-F5344CB8AC3E}">
        <p14:creationId xmlns:p14="http://schemas.microsoft.com/office/powerpoint/2010/main" val="158659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CBA1-F6B8-4E4D-9139-9CF47543F46B}"/>
              </a:ext>
            </a:extLst>
          </p:cNvPr>
          <p:cNvSpPr>
            <a:spLocks noGrp="1"/>
          </p:cNvSpPr>
          <p:nvPr>
            <p:ph type="title"/>
          </p:nvPr>
        </p:nvSpPr>
        <p:spPr>
          <a:xfrm>
            <a:off x="565150" y="770890"/>
            <a:ext cx="6195187" cy="1268984"/>
          </a:xfrm>
        </p:spPr>
        <p:txBody>
          <a:bodyPr vert="horz" lIns="91440" tIns="45720" rIns="91440" bIns="45720" rtlCol="0" anchor="t">
            <a:normAutofit/>
          </a:bodyPr>
          <a:lstStyle/>
          <a:p>
            <a:pPr>
              <a:lnSpc>
                <a:spcPct val="90000"/>
              </a:lnSpc>
            </a:pPr>
            <a:r>
              <a:rPr lang="en-US" sz="2800" b="1"/>
              <a:t>SPECIALTY SERVICES – JUDICIAL</a:t>
            </a:r>
            <a:br>
              <a:rPr lang="en-US" sz="2800" b="1"/>
            </a:br>
            <a:r>
              <a:rPr lang="en-US" sz="2800" b="1"/>
              <a:t>Screening and Re-Entry Unit</a:t>
            </a:r>
            <a:br>
              <a:rPr lang="en-US" sz="2800"/>
            </a:br>
            <a:r>
              <a:rPr lang="en-US" sz="2800">
                <a:solidFill>
                  <a:schemeClr val="accent1">
                    <a:lumMod val="75000"/>
                  </a:schemeClr>
                </a:solidFill>
              </a:rPr>
              <a:t>Grady </a:t>
            </a:r>
            <a:r>
              <a:rPr lang="en-US" sz="1800" b="0" i="1">
                <a:solidFill>
                  <a:schemeClr val="accent1">
                    <a:lumMod val="75000"/>
                  </a:schemeClr>
                </a:solidFill>
              </a:rPr>
              <a:t>(cannot refer to program)</a:t>
            </a:r>
            <a:endParaRPr lang="en-US" sz="1800">
              <a:solidFill>
                <a:schemeClr val="accent1">
                  <a:lumMod val="75000"/>
                </a:schemeClr>
              </a:solidFill>
            </a:endParaRPr>
          </a:p>
        </p:txBody>
      </p:sp>
      <p:sp>
        <p:nvSpPr>
          <p:cNvPr id="3" name="Content Placeholder 2">
            <a:extLst>
              <a:ext uri="{FF2B5EF4-FFF2-40B4-BE49-F238E27FC236}">
                <a16:creationId xmlns:a16="http://schemas.microsoft.com/office/drawing/2014/main" id="{9FAD5F17-1FAD-4BB7-81B7-D46DA789A9E5}"/>
              </a:ext>
            </a:extLst>
          </p:cNvPr>
          <p:cNvSpPr>
            <a:spLocks noGrp="1"/>
          </p:cNvSpPr>
          <p:nvPr>
            <p:ph sz="half" idx="1"/>
          </p:nvPr>
        </p:nvSpPr>
        <p:spPr>
          <a:xfrm>
            <a:off x="565150" y="2160016"/>
            <a:ext cx="6195187" cy="3601212"/>
          </a:xfrm>
        </p:spPr>
        <p:txBody>
          <a:bodyPr vert="horz" lIns="91440" tIns="45720" rIns="91440" bIns="45720" rtlCol="0">
            <a:normAutofit/>
          </a:bodyPr>
          <a:lstStyle/>
          <a:p>
            <a:pPr>
              <a:lnSpc>
                <a:spcPct val="90000"/>
              </a:lnSpc>
              <a:spcAft>
                <a:spcPts val="600"/>
              </a:spcAft>
              <a:buClr>
                <a:schemeClr val="accent1"/>
              </a:buClr>
            </a:pPr>
            <a:r>
              <a:rPr lang="en-US" sz="1700"/>
              <a:t>The Fulton County Department of BHDD implemented a Screening and Re-Entry Unit (SRU) as recommended by the Justice &amp; Mental Health Task Force on September 25 2019. The goal of the SRU is to serve as an early detection to identify mental health concerns with inmates in the Fulton County jails by administering the Correctional Mental Health Screening (CMHS) to 100% of eligible bookings. </a:t>
            </a:r>
          </a:p>
          <a:p>
            <a:pPr>
              <a:lnSpc>
                <a:spcPct val="90000"/>
              </a:lnSpc>
              <a:spcAft>
                <a:spcPts val="600"/>
              </a:spcAft>
              <a:buClr>
                <a:schemeClr val="accent1"/>
              </a:buClr>
            </a:pPr>
            <a:r>
              <a:rPr lang="en-US" sz="1700"/>
              <a:t>The Fulton County Information Technology and Strategy Departments created a secured database which scores and stores the screening information.</a:t>
            </a:r>
          </a:p>
          <a:p>
            <a:pPr>
              <a:lnSpc>
                <a:spcPct val="90000"/>
              </a:lnSpc>
            </a:pPr>
            <a:endParaRPr lang="en-US" sz="1700"/>
          </a:p>
        </p:txBody>
      </p:sp>
      <p:pic>
        <p:nvPicPr>
          <p:cNvPr id="5" name="Content Placeholder 4">
            <a:extLst>
              <a:ext uri="{FF2B5EF4-FFF2-40B4-BE49-F238E27FC236}">
                <a16:creationId xmlns:a16="http://schemas.microsoft.com/office/drawing/2014/main" id="{0ECF4C16-ADFC-497F-87BF-7F73CB389C26}"/>
              </a:ext>
            </a:extLst>
          </p:cNvPr>
          <p:cNvPicPr>
            <a:picLocks noGrp="1" noChangeAspect="1"/>
          </p:cNvPicPr>
          <p:nvPr>
            <p:ph sz="half" idx="2"/>
          </p:nvPr>
        </p:nvPicPr>
        <p:blipFill rotWithShape="1">
          <a:blip r:embed="rId3"/>
          <a:srcRect l="32076" r="29724"/>
          <a:stretch/>
        </p:blipFill>
        <p:spPr>
          <a:xfrm>
            <a:off x="7534655" y="1"/>
            <a:ext cx="4657345" cy="6857999"/>
          </a:xfrm>
          <a:prstGeom prst="rect">
            <a:avLst/>
          </a:prstGeom>
        </p:spPr>
      </p:pic>
    </p:spTree>
    <p:extLst>
      <p:ext uri="{BB962C8B-B14F-4D97-AF65-F5344CB8AC3E}">
        <p14:creationId xmlns:p14="http://schemas.microsoft.com/office/powerpoint/2010/main" val="208909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9192-40AB-4B1D-9875-56A3D4040EC2}"/>
              </a:ext>
            </a:extLst>
          </p:cNvPr>
          <p:cNvSpPr>
            <a:spLocks noGrp="1"/>
          </p:cNvSpPr>
          <p:nvPr>
            <p:ph type="title"/>
          </p:nvPr>
        </p:nvSpPr>
        <p:spPr>
          <a:xfrm>
            <a:off x="565150" y="770890"/>
            <a:ext cx="6768374" cy="1268984"/>
          </a:xfrm>
        </p:spPr>
        <p:txBody>
          <a:bodyPr vert="horz" lIns="91440" tIns="45720" rIns="91440" bIns="45720" rtlCol="0" anchor="t">
            <a:normAutofit fontScale="90000"/>
          </a:bodyPr>
          <a:lstStyle/>
          <a:p>
            <a:pPr>
              <a:lnSpc>
                <a:spcPct val="90000"/>
              </a:lnSpc>
            </a:pPr>
            <a:r>
              <a:rPr lang="en-US" sz="3400" b="1"/>
              <a:t>SPECIALTY SERVICES –JUDICIAL </a:t>
            </a:r>
            <a:br>
              <a:rPr lang="en-US" sz="3400" b="1"/>
            </a:br>
            <a:r>
              <a:rPr lang="en-US" sz="3400" b="1"/>
              <a:t>Re-Entry Team</a:t>
            </a:r>
            <a:br>
              <a:rPr lang="en-US" sz="3400"/>
            </a:br>
            <a:r>
              <a:rPr lang="en-US" sz="2700">
                <a:solidFill>
                  <a:schemeClr val="accent1">
                    <a:lumMod val="75000"/>
                  </a:schemeClr>
                </a:solidFill>
              </a:rPr>
              <a:t>Women on the Rise </a:t>
            </a:r>
            <a:r>
              <a:rPr lang="en-US" sz="1800" b="0" i="1">
                <a:solidFill>
                  <a:schemeClr val="accent1">
                    <a:lumMod val="75000"/>
                  </a:schemeClr>
                </a:solidFill>
              </a:rPr>
              <a:t>(limited referral)</a:t>
            </a:r>
          </a:p>
        </p:txBody>
      </p:sp>
      <p:sp>
        <p:nvSpPr>
          <p:cNvPr id="3" name="Content Placeholder 2">
            <a:extLst>
              <a:ext uri="{FF2B5EF4-FFF2-40B4-BE49-F238E27FC236}">
                <a16:creationId xmlns:a16="http://schemas.microsoft.com/office/drawing/2014/main" id="{86BE6FF3-BBD8-45F5-A56E-C7F72AB7F4AF}"/>
              </a:ext>
            </a:extLst>
          </p:cNvPr>
          <p:cNvSpPr>
            <a:spLocks noGrp="1"/>
          </p:cNvSpPr>
          <p:nvPr>
            <p:ph sz="half" idx="1"/>
          </p:nvPr>
        </p:nvSpPr>
        <p:spPr>
          <a:xfrm>
            <a:off x="565150" y="2260184"/>
            <a:ext cx="6043025" cy="3826926"/>
          </a:xfrm>
        </p:spPr>
        <p:txBody>
          <a:bodyPr vert="horz" lIns="91440" tIns="45720" rIns="91440" bIns="45720" rtlCol="0">
            <a:noAutofit/>
          </a:bodyPr>
          <a:lstStyle/>
          <a:p>
            <a:pPr marL="0" indent="0">
              <a:lnSpc>
                <a:spcPct val="90000"/>
              </a:lnSpc>
              <a:buNone/>
            </a:pPr>
            <a:r>
              <a:rPr lang="en-US" sz="1400"/>
              <a:t>For those inmates recognized to have mental health concerns on the CMHS (scoring 5 or more), the GAINS (Gather, Access, Integrate, Network and Stimulate) checklist is administered by the assigned discharge planner to assess for social service needs that will aid in a successful transition into the community. This provides the opportunity for discharge planning to begin at booking. </a:t>
            </a:r>
          </a:p>
          <a:p>
            <a:pPr>
              <a:lnSpc>
                <a:spcPct val="90000"/>
              </a:lnSpc>
            </a:pPr>
            <a:endParaRPr lang="en-US" sz="1400"/>
          </a:p>
          <a:p>
            <a:pPr marL="0" indent="0">
              <a:lnSpc>
                <a:spcPct val="90000"/>
              </a:lnSpc>
              <a:buNone/>
            </a:pPr>
            <a:r>
              <a:rPr lang="en-US" sz="1400" b="1"/>
              <a:t>RE-ENTRY TEAM</a:t>
            </a:r>
          </a:p>
          <a:p>
            <a:pPr>
              <a:lnSpc>
                <a:spcPct val="90000"/>
              </a:lnSpc>
            </a:pPr>
            <a:r>
              <a:rPr lang="en-US" sz="1400"/>
              <a:t>The Department of Behavioral Health has implemented a Re-Entry team with a focus on women at Union City. The Re-Entry program is a completely voluntary community-based program that offers case management support services for individuals that are incarcerated within Fulton County jails. Individuals with behavioral health needs, including substance use disorders, mental illness, trauma histories, and extensive involvement in the criminal justice system are in the priority focus group for the program. Participants in the Re-Entry program receive a continuum of care for up to one year after release to support positive choices, constructive behavior and accountability, thereby minimizing chances to reoffend.</a:t>
            </a:r>
          </a:p>
        </p:txBody>
      </p:sp>
      <p:pic>
        <p:nvPicPr>
          <p:cNvPr id="5" name="Picture Placeholder 6">
            <a:extLst>
              <a:ext uri="{FF2B5EF4-FFF2-40B4-BE49-F238E27FC236}">
                <a16:creationId xmlns:a16="http://schemas.microsoft.com/office/drawing/2014/main" id="{BF3A2563-6E00-4ABE-9DFD-C16A96EF5DB7}"/>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20901" r="19101" b="2"/>
          <a:stretch/>
        </p:blipFill>
        <p:spPr>
          <a:xfrm>
            <a:off x="7200084" y="1349385"/>
            <a:ext cx="4400007" cy="4400007"/>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1521731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a:solidFill>
                  <a:schemeClr val="tx1"/>
                </a:solidFill>
                <a:latin typeface="+mj-lt"/>
                <a:ea typeface="+mj-ea"/>
                <a:cs typeface="+mj-cs"/>
              </a:rPr>
              <a:t>Scenario for Judicial  System</a:t>
            </a:r>
          </a:p>
        </p:txBody>
      </p:sp>
      <p:sp>
        <p:nvSpPr>
          <p:cNvPr id="3" name="TextBox 2">
            <a:extLst>
              <a:ext uri="{FF2B5EF4-FFF2-40B4-BE49-F238E27FC236}">
                <a16:creationId xmlns:a16="http://schemas.microsoft.com/office/drawing/2014/main" id="{51297C84-A95E-4DDA-CE20-53692F5CDE22}"/>
              </a:ext>
            </a:extLst>
          </p:cNvPr>
          <p:cNvSpPr txBox="1"/>
          <p:nvPr/>
        </p:nvSpPr>
        <p:spPr>
          <a:xfrm>
            <a:off x="1010227" y="4404590"/>
            <a:ext cx="633845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A Fulton County resident has been arrested for a minor altercation. The client is in Fulton County jail. The client has a reported history of mental health concerns but does not carry a diagnosis. The client is concerned and wondering what resources are available to assist them with this situation. </a:t>
            </a:r>
          </a:p>
          <a:p>
            <a:r>
              <a:rPr lang="en-US" b="1">
                <a:cs typeface="Calibri"/>
              </a:rPr>
              <a:t>What do you suggest?</a:t>
            </a:r>
          </a:p>
        </p:txBody>
      </p:sp>
    </p:spTree>
    <p:extLst>
      <p:ext uri="{BB962C8B-B14F-4D97-AF65-F5344CB8AC3E}">
        <p14:creationId xmlns:p14="http://schemas.microsoft.com/office/powerpoint/2010/main" val="4257821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65472" y="365125"/>
            <a:ext cx="6322142" cy="132556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bg1"/>
                </a:solidFill>
              </a:rPr>
              <a:t>Fulton County Behavioral Health &amp; Developmental Disabilities</a:t>
            </a:r>
          </a:p>
        </p:txBody>
      </p:sp>
      <p:sp>
        <p:nvSpPr>
          <p:cNvPr id="6" name="Content Placeholder 2"/>
          <p:cNvSpPr txBox="1">
            <a:spLocks/>
          </p:cNvSpPr>
          <p:nvPr/>
        </p:nvSpPr>
        <p:spPr>
          <a:xfrm>
            <a:off x="7285702" y="842399"/>
            <a:ext cx="4454015" cy="4702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We are dedicated to improving the quality of life of Fulton County residents living with mental health and/or substance use disorders by offering an array of service options to meet the identified need. To reduce the stigma of mental illness and addiction, we are focused on increasing community awareness.</a:t>
            </a:r>
          </a:p>
        </p:txBody>
      </p:sp>
      <p:sp>
        <p:nvSpPr>
          <p:cNvPr id="7" name="Content Placeholder 2"/>
          <p:cNvSpPr txBox="1">
            <a:spLocks/>
          </p:cNvSpPr>
          <p:nvPr/>
        </p:nvSpPr>
        <p:spPr>
          <a:xfrm>
            <a:off x="417872" y="1978025"/>
            <a:ext cx="632214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chemeClr val="bg1"/>
                </a:solidFill>
              </a:rPr>
              <a:t>MISSION</a:t>
            </a:r>
          </a:p>
          <a:p>
            <a:r>
              <a:rPr lang="en-US">
                <a:solidFill>
                  <a:schemeClr val="bg1"/>
                </a:solidFill>
              </a:rPr>
              <a:t>The Fulton County Department of Behavioral Health &amp; Developmental Disabilities (BHDD), as a community leader, facilitates the coordination of services through the FC Behavioral Health Network which expands accessibility to barrier-free person-centered behavioral health services to all residents of Fulton County regardless of their ability to pay.</a:t>
            </a:r>
          </a:p>
        </p:txBody>
      </p:sp>
    </p:spTree>
    <p:extLst>
      <p:ext uri="{BB962C8B-B14F-4D97-AF65-F5344CB8AC3E}">
        <p14:creationId xmlns:p14="http://schemas.microsoft.com/office/powerpoint/2010/main" val="173173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9D95-C449-4289-B166-A30E47465BF8}"/>
              </a:ext>
            </a:extLst>
          </p:cNvPr>
          <p:cNvSpPr>
            <a:spLocks noGrp="1"/>
          </p:cNvSpPr>
          <p:nvPr>
            <p:ph type="title"/>
          </p:nvPr>
        </p:nvSpPr>
        <p:spPr>
          <a:xfrm>
            <a:off x="565148" y="770890"/>
            <a:ext cx="9069365" cy="1268984"/>
          </a:xfrm>
        </p:spPr>
        <p:txBody>
          <a:bodyPr vert="horz" lIns="91440" tIns="45720" rIns="91440" bIns="45720" rtlCol="0" anchor="t">
            <a:normAutofit/>
          </a:bodyPr>
          <a:lstStyle/>
          <a:p>
            <a:pPr>
              <a:lnSpc>
                <a:spcPct val="90000"/>
              </a:lnSpc>
            </a:pPr>
            <a:r>
              <a:rPr lang="en-US" b="1"/>
              <a:t>HOUSING SUPPORT SERVICES</a:t>
            </a:r>
            <a:br>
              <a:rPr lang="en-US"/>
            </a:br>
            <a:r>
              <a:rPr lang="en-US" sz="2800">
                <a:solidFill>
                  <a:schemeClr val="accent1">
                    <a:lumMod val="75000"/>
                  </a:schemeClr>
                </a:solidFill>
              </a:rPr>
              <a:t>River Edge &amp; Step Up </a:t>
            </a:r>
            <a:r>
              <a:rPr lang="en-US" sz="1600" b="0" i="1">
                <a:solidFill>
                  <a:schemeClr val="accent1">
                    <a:lumMod val="75000"/>
                  </a:schemeClr>
                </a:solidFill>
              </a:rPr>
              <a:t>(cannot refer to program)</a:t>
            </a:r>
            <a:endParaRPr lang="en-US" sz="1600">
              <a:solidFill>
                <a:schemeClr val="accent1">
                  <a:lumMod val="75000"/>
                </a:schemeClr>
              </a:solidFill>
            </a:endParaRPr>
          </a:p>
        </p:txBody>
      </p:sp>
      <p:sp>
        <p:nvSpPr>
          <p:cNvPr id="3" name="Content Placeholder 2">
            <a:extLst>
              <a:ext uri="{FF2B5EF4-FFF2-40B4-BE49-F238E27FC236}">
                <a16:creationId xmlns:a16="http://schemas.microsoft.com/office/drawing/2014/main" id="{913AB68E-C522-4EA4-9A01-069414F2BD50}"/>
              </a:ext>
            </a:extLst>
          </p:cNvPr>
          <p:cNvSpPr>
            <a:spLocks noGrp="1"/>
          </p:cNvSpPr>
          <p:nvPr>
            <p:ph sz="half" idx="1"/>
          </p:nvPr>
        </p:nvSpPr>
        <p:spPr>
          <a:xfrm>
            <a:off x="565148" y="2039874"/>
            <a:ext cx="7768552" cy="4545217"/>
          </a:xfrm>
        </p:spPr>
        <p:txBody>
          <a:bodyPr vert="horz" lIns="91440" tIns="45720" rIns="91440" bIns="45720" rtlCol="0">
            <a:noAutofit/>
          </a:bodyPr>
          <a:lstStyle/>
          <a:p>
            <a:pPr marL="0" indent="0">
              <a:lnSpc>
                <a:spcPct val="90000"/>
              </a:lnSpc>
              <a:buNone/>
            </a:pPr>
            <a:r>
              <a:rPr lang="en-US" sz="1200"/>
              <a:t>Fulton County Department of Behavioral Health and Developmental Disabilities has partnered with Partners for HOME, the Atlanta Housing Authority and Georgia DBHDD to provide housing support services to individuals and families that have transitioned from homelessness to long-term housing solution.</a:t>
            </a:r>
          </a:p>
          <a:p>
            <a:pPr>
              <a:lnSpc>
                <a:spcPct val="90000"/>
              </a:lnSpc>
            </a:pPr>
            <a:endParaRPr lang="en-US" sz="1200"/>
          </a:p>
          <a:p>
            <a:pPr>
              <a:lnSpc>
                <a:spcPct val="90000"/>
              </a:lnSpc>
            </a:pPr>
            <a:r>
              <a:rPr lang="en-US" sz="1200"/>
              <a:t>The Supportive Housing team assists in providing service linkages in the following areas:</a:t>
            </a:r>
          </a:p>
          <a:p>
            <a:pPr>
              <a:lnSpc>
                <a:spcPct val="90000"/>
              </a:lnSpc>
            </a:pPr>
            <a:r>
              <a:rPr lang="en-US" sz="1200"/>
              <a:t>Housing maintenance and stability: (paying bills, interacting positively with landlords and neighbors)</a:t>
            </a:r>
          </a:p>
          <a:p>
            <a:pPr>
              <a:lnSpc>
                <a:spcPct val="90000"/>
              </a:lnSpc>
            </a:pPr>
            <a:r>
              <a:rPr lang="en-US" sz="1200"/>
              <a:t> Health maintenance (medical, dental, vision)</a:t>
            </a:r>
          </a:p>
          <a:p>
            <a:pPr>
              <a:lnSpc>
                <a:spcPct val="90000"/>
              </a:lnSpc>
            </a:pPr>
            <a:r>
              <a:rPr lang="en-US" sz="1200"/>
              <a:t>Connection to mental health, recovery and addiction counseling, and other supportive counseling services</a:t>
            </a:r>
          </a:p>
          <a:p>
            <a:pPr>
              <a:lnSpc>
                <a:spcPct val="90000"/>
              </a:lnSpc>
            </a:pPr>
            <a:r>
              <a:rPr lang="en-US" sz="1200"/>
              <a:t>Financial literacy </a:t>
            </a:r>
          </a:p>
          <a:p>
            <a:pPr>
              <a:lnSpc>
                <a:spcPct val="90000"/>
              </a:lnSpc>
            </a:pPr>
            <a:r>
              <a:rPr lang="en-US" sz="1200"/>
              <a:t>Managing behaviors associated with mental illness or substance use</a:t>
            </a:r>
          </a:p>
          <a:p>
            <a:pPr>
              <a:lnSpc>
                <a:spcPct val="90000"/>
              </a:lnSpc>
            </a:pPr>
            <a:r>
              <a:rPr lang="en-US" sz="1200"/>
              <a:t>Developing crisis plans, Entitlement assistance (SSI, SSDI, Medicaid, Medicare, SNAP, </a:t>
            </a:r>
            <a:r>
              <a:rPr lang="en-US" sz="1200" err="1"/>
              <a:t>etc</a:t>
            </a:r>
            <a:r>
              <a:rPr lang="en-US" sz="1200"/>
              <a:t>)</a:t>
            </a:r>
          </a:p>
          <a:p>
            <a:pPr>
              <a:lnSpc>
                <a:spcPct val="90000"/>
              </a:lnSpc>
            </a:pPr>
            <a:r>
              <a:rPr lang="en-US" sz="1200"/>
              <a:t>Daily living skills </a:t>
            </a:r>
          </a:p>
          <a:p>
            <a:pPr>
              <a:lnSpc>
                <a:spcPct val="90000"/>
              </a:lnSpc>
            </a:pPr>
            <a:r>
              <a:rPr lang="en-US" sz="1200"/>
              <a:t>Job re-entry and supportive employment</a:t>
            </a:r>
          </a:p>
          <a:p>
            <a:pPr>
              <a:lnSpc>
                <a:spcPct val="90000"/>
              </a:lnSpc>
            </a:pPr>
            <a:r>
              <a:rPr lang="en-US" sz="1200"/>
              <a:t>Education</a:t>
            </a:r>
          </a:p>
          <a:p>
            <a:pPr>
              <a:lnSpc>
                <a:spcPct val="90000"/>
              </a:lnSpc>
            </a:pPr>
            <a:r>
              <a:rPr lang="en-US" sz="1200"/>
              <a:t>Transportation</a:t>
            </a:r>
          </a:p>
          <a:p>
            <a:pPr>
              <a:lnSpc>
                <a:spcPct val="90000"/>
              </a:lnSpc>
            </a:pPr>
            <a:r>
              <a:rPr lang="en-US" sz="1200"/>
              <a:t>Tenancy compliance</a:t>
            </a:r>
          </a:p>
        </p:txBody>
      </p:sp>
      <p:pic>
        <p:nvPicPr>
          <p:cNvPr id="5" name="Picture Placeholder 5">
            <a:extLst>
              <a:ext uri="{FF2B5EF4-FFF2-40B4-BE49-F238E27FC236}">
                <a16:creationId xmlns:a16="http://schemas.microsoft.com/office/drawing/2014/main" id="{1194165D-F1DB-497A-B5FF-A9C15D8765FD}"/>
              </a:ext>
            </a:extLst>
          </p:cNvPr>
          <p:cNvPicPr>
            <a:picLocks noGrp="1" noChangeAspect="1"/>
          </p:cNvPicPr>
          <p:nvPr>
            <p:ph sz="half" idx="2"/>
          </p:nvPr>
        </p:nvPicPr>
        <p:blipFill rotWithShape="1">
          <a:blip r:embed="rId3"/>
          <a:srcRect t="323"/>
          <a:stretch/>
        </p:blipFill>
        <p:spPr>
          <a:xfrm>
            <a:off x="8910794" y="679901"/>
            <a:ext cx="2624328" cy="2624328"/>
          </a:xfrm>
          <a:custGeom>
            <a:avLst/>
            <a:gdLst/>
            <a:ahLst/>
            <a:cxnLst/>
            <a:rect l="l" t="t" r="r" b="b"/>
            <a:pathLst>
              <a:path w="3059915" h="3059914">
                <a:moveTo>
                  <a:pt x="1529957" y="0"/>
                </a:moveTo>
                <a:cubicBezTo>
                  <a:pt x="2374929" y="0"/>
                  <a:pt x="3059915" y="684985"/>
                  <a:pt x="3059915" y="1529957"/>
                </a:cubicBezTo>
                <a:cubicBezTo>
                  <a:pt x="3059915" y="2374929"/>
                  <a:pt x="2374929" y="3059914"/>
                  <a:pt x="1529957" y="3059914"/>
                </a:cubicBezTo>
                <a:cubicBezTo>
                  <a:pt x="684985" y="3059914"/>
                  <a:pt x="0" y="2374929"/>
                  <a:pt x="0" y="1529957"/>
                </a:cubicBezTo>
                <a:cubicBezTo>
                  <a:pt x="0" y="684985"/>
                  <a:pt x="684985" y="0"/>
                  <a:pt x="1529957" y="0"/>
                </a:cubicBezTo>
                <a:close/>
              </a:path>
            </a:pathLst>
          </a:custGeom>
        </p:spPr>
      </p:pic>
      <p:pic>
        <p:nvPicPr>
          <p:cNvPr id="28" name="Picture Placeholder 6">
            <a:extLst>
              <a:ext uri="{FF2B5EF4-FFF2-40B4-BE49-F238E27FC236}">
                <a16:creationId xmlns:a16="http://schemas.microsoft.com/office/drawing/2014/main" id="{D39DD989-C567-4A14-A494-7CA791007B08}"/>
              </a:ext>
            </a:extLst>
          </p:cNvPr>
          <p:cNvPicPr>
            <a:picLocks noChangeAspect="1"/>
          </p:cNvPicPr>
          <p:nvPr/>
        </p:nvPicPr>
        <p:blipFill rotWithShape="1">
          <a:blip r:embed="rId4"/>
          <a:srcRect l="41705" r="6" b="2"/>
          <a:stretch/>
        </p:blipFill>
        <p:spPr>
          <a:xfrm>
            <a:off x="8910794" y="3556620"/>
            <a:ext cx="2624328" cy="2621479"/>
          </a:xfrm>
          <a:custGeom>
            <a:avLst/>
            <a:gdLst/>
            <a:ahLst/>
            <a:cxnLst/>
            <a:rect l="l" t="t" r="r" b="b"/>
            <a:pathLst>
              <a:path w="3059915" h="3059914">
                <a:moveTo>
                  <a:pt x="1529957" y="0"/>
                </a:moveTo>
                <a:cubicBezTo>
                  <a:pt x="2374929" y="0"/>
                  <a:pt x="3059915" y="684985"/>
                  <a:pt x="3059915" y="1529957"/>
                </a:cubicBezTo>
                <a:cubicBezTo>
                  <a:pt x="3059915" y="2374929"/>
                  <a:pt x="2374929" y="3059914"/>
                  <a:pt x="1529957" y="3059914"/>
                </a:cubicBezTo>
                <a:cubicBezTo>
                  <a:pt x="684985" y="3059914"/>
                  <a:pt x="0" y="2374929"/>
                  <a:pt x="0" y="1529957"/>
                </a:cubicBezTo>
                <a:cubicBezTo>
                  <a:pt x="0" y="684985"/>
                  <a:pt x="684985" y="0"/>
                  <a:pt x="1529957" y="0"/>
                </a:cubicBezTo>
                <a:close/>
              </a:path>
            </a:pathLst>
          </a:custGeom>
        </p:spPr>
      </p:pic>
    </p:spTree>
    <p:extLst>
      <p:ext uri="{BB962C8B-B14F-4D97-AF65-F5344CB8AC3E}">
        <p14:creationId xmlns:p14="http://schemas.microsoft.com/office/powerpoint/2010/main" val="2213793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a:t>Permanent Supportive Housing Scenario</a:t>
            </a:r>
            <a:endParaRPr lang="en-US" sz="60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51297C84-A95E-4DDA-CE20-53692F5CDE22}"/>
              </a:ext>
            </a:extLst>
          </p:cNvPr>
          <p:cNvSpPr txBox="1"/>
          <p:nvPr/>
        </p:nvSpPr>
        <p:spPr>
          <a:xfrm>
            <a:off x="753052" y="4706434"/>
            <a:ext cx="63384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A Fulton County resident is in danger of losing their housing. They are employed but has been struggling to cover their bills since the pandemic. The resident is concerned about becoming homeless. What do you suggest?</a:t>
            </a:r>
          </a:p>
        </p:txBody>
      </p:sp>
    </p:spTree>
    <p:extLst>
      <p:ext uri="{BB962C8B-B14F-4D97-AF65-F5344CB8AC3E}">
        <p14:creationId xmlns:p14="http://schemas.microsoft.com/office/powerpoint/2010/main" val="347738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ad with trees on the side&#10;&#10;Description automatically generated with medium confidence">
            <a:extLst>
              <a:ext uri="{FF2B5EF4-FFF2-40B4-BE49-F238E27FC236}">
                <a16:creationId xmlns:a16="http://schemas.microsoft.com/office/drawing/2014/main" id="{E910C4D5-4BBB-427A-8114-D4BF7D2F208D}"/>
              </a:ext>
            </a:extLst>
          </p:cNvPr>
          <p:cNvPicPr>
            <a:picLocks noGrp="1" noChangeAspect="1"/>
          </p:cNvPicPr>
          <p:nvPr>
            <p:ph sz="half" idx="2"/>
          </p:nvPr>
        </p:nvPicPr>
        <p:blipFill rotWithShape="1">
          <a:blip r:embed="rId3"/>
          <a:srcRect t="1678" b="16205"/>
          <a:stretch/>
        </p:blipFill>
        <p:spPr>
          <a:xfrm>
            <a:off x="20" y="1"/>
            <a:ext cx="12191980" cy="6857999"/>
          </a:xfrm>
          <a:prstGeom prst="rect">
            <a:avLst/>
          </a:prstGeom>
        </p:spPr>
      </p:pic>
      <p:sp>
        <p:nvSpPr>
          <p:cNvPr id="2" name="Title 1">
            <a:extLst>
              <a:ext uri="{FF2B5EF4-FFF2-40B4-BE49-F238E27FC236}">
                <a16:creationId xmlns:a16="http://schemas.microsoft.com/office/drawing/2014/main" id="{18EE10B9-3F40-4E89-8A9E-1B03B58C19D2}"/>
              </a:ext>
            </a:extLst>
          </p:cNvPr>
          <p:cNvSpPr>
            <a:spLocks noGrp="1"/>
          </p:cNvSpPr>
          <p:nvPr>
            <p:ph type="title"/>
          </p:nvPr>
        </p:nvSpPr>
        <p:spPr>
          <a:xfrm>
            <a:off x="565150" y="770890"/>
            <a:ext cx="7335835" cy="1268984"/>
          </a:xfrm>
        </p:spPr>
        <p:txBody>
          <a:bodyPr vert="horz" lIns="91440" tIns="45720" rIns="91440" bIns="45720" rtlCol="0" anchor="t">
            <a:normAutofit fontScale="90000"/>
          </a:bodyPr>
          <a:lstStyle/>
          <a:p>
            <a:pPr>
              <a:lnSpc>
                <a:spcPct val="90000"/>
              </a:lnSpc>
            </a:pPr>
            <a:r>
              <a:rPr lang="en-US" b="1"/>
              <a:t>OPIOID USE DISORDER TREATMENT</a:t>
            </a:r>
          </a:p>
        </p:txBody>
      </p:sp>
      <p:sp>
        <p:nvSpPr>
          <p:cNvPr id="3" name="Content Placeholder 2">
            <a:extLst>
              <a:ext uri="{FF2B5EF4-FFF2-40B4-BE49-F238E27FC236}">
                <a16:creationId xmlns:a16="http://schemas.microsoft.com/office/drawing/2014/main" id="{CF3434C9-9DD6-4C32-8E17-FE4C0795A260}"/>
              </a:ext>
            </a:extLst>
          </p:cNvPr>
          <p:cNvSpPr>
            <a:spLocks noGrp="1"/>
          </p:cNvSpPr>
          <p:nvPr>
            <p:ph sz="half" idx="1"/>
          </p:nvPr>
        </p:nvSpPr>
        <p:spPr>
          <a:xfrm>
            <a:off x="565150" y="2160016"/>
            <a:ext cx="7335835" cy="3601212"/>
          </a:xfrm>
        </p:spPr>
        <p:txBody>
          <a:bodyPr vert="horz" lIns="91440" tIns="45720" rIns="91440" bIns="45720" rtlCol="0">
            <a:normAutofit/>
          </a:bodyPr>
          <a:lstStyle/>
          <a:p>
            <a:pPr>
              <a:lnSpc>
                <a:spcPct val="90000"/>
              </a:lnSpc>
            </a:pPr>
            <a:r>
              <a:rPr lang="en-US" sz="2000"/>
              <a:t>Contractual agreement with Grady Health Systems Behavioral Health Clinic</a:t>
            </a:r>
          </a:p>
          <a:p>
            <a:pPr>
              <a:lnSpc>
                <a:spcPct val="90000"/>
              </a:lnSpc>
            </a:pPr>
            <a:r>
              <a:rPr lang="en-US" sz="2000"/>
              <a:t>Medication Assisted Outpatient Treatment is available for Fulton County residents with opioid use disorders</a:t>
            </a:r>
          </a:p>
          <a:p>
            <a:pPr>
              <a:lnSpc>
                <a:spcPct val="90000"/>
              </a:lnSpc>
            </a:pPr>
            <a:r>
              <a:rPr lang="en-US" sz="2000"/>
              <a:t>Services include individual and group therapy with licensed clinicians and peer counselors</a:t>
            </a:r>
          </a:p>
          <a:p>
            <a:pPr>
              <a:lnSpc>
                <a:spcPct val="90000"/>
              </a:lnSpc>
            </a:pPr>
            <a:r>
              <a:rPr lang="en-US" sz="2000"/>
              <a:t>Medications include buprenorphine/naloxone or suboxone</a:t>
            </a:r>
          </a:p>
          <a:p>
            <a:pPr>
              <a:lnSpc>
                <a:spcPct val="90000"/>
              </a:lnSpc>
            </a:pPr>
            <a:r>
              <a:rPr lang="en-US" sz="2000"/>
              <a:t>Connections to local 12-step support groups to assist in sustaining long term recovery</a:t>
            </a:r>
          </a:p>
          <a:p>
            <a:pPr>
              <a:lnSpc>
                <a:spcPct val="90000"/>
              </a:lnSpc>
            </a:pPr>
            <a:r>
              <a:rPr lang="en-US" sz="2000"/>
              <a:t>Walk-ins or hospital referrals are welcome	</a:t>
            </a:r>
          </a:p>
        </p:txBody>
      </p:sp>
    </p:spTree>
    <p:extLst>
      <p:ext uri="{BB962C8B-B14F-4D97-AF65-F5344CB8AC3E}">
        <p14:creationId xmlns:p14="http://schemas.microsoft.com/office/powerpoint/2010/main" val="188967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AC2A-AE56-4162-9A77-C59D673F653D}"/>
              </a:ext>
            </a:extLst>
          </p:cNvPr>
          <p:cNvSpPr>
            <a:spLocks noGrp="1"/>
          </p:cNvSpPr>
          <p:nvPr>
            <p:ph type="title"/>
          </p:nvPr>
        </p:nvSpPr>
        <p:spPr>
          <a:xfrm>
            <a:off x="565150" y="296328"/>
            <a:ext cx="6195187" cy="1268984"/>
          </a:xfrm>
        </p:spPr>
        <p:txBody>
          <a:bodyPr vert="horz" lIns="91440" tIns="45720" rIns="91440" bIns="45720" rtlCol="0" anchor="t">
            <a:normAutofit fontScale="90000"/>
          </a:bodyPr>
          <a:lstStyle/>
          <a:p>
            <a:r>
              <a:rPr lang="en-US" sz="3700" b="1"/>
              <a:t>MINORITY HIV INITIATIVE</a:t>
            </a:r>
            <a:br>
              <a:rPr lang="en-US" sz="3700" b="1"/>
            </a:br>
            <a:r>
              <a:rPr lang="en-US" sz="3700" b="1"/>
              <a:t>C.L.A.S.S PROGRAM</a:t>
            </a:r>
            <a:br>
              <a:rPr lang="en-US" sz="3700"/>
            </a:br>
            <a:r>
              <a:rPr lang="en-US" sz="3100">
                <a:solidFill>
                  <a:schemeClr val="accent1">
                    <a:lumMod val="75000"/>
                  </a:schemeClr>
                </a:solidFill>
              </a:rPr>
              <a:t>River Edge</a:t>
            </a:r>
          </a:p>
        </p:txBody>
      </p:sp>
      <p:sp>
        <p:nvSpPr>
          <p:cNvPr id="3" name="Content Placeholder 2">
            <a:extLst>
              <a:ext uri="{FF2B5EF4-FFF2-40B4-BE49-F238E27FC236}">
                <a16:creationId xmlns:a16="http://schemas.microsoft.com/office/drawing/2014/main" id="{0FFD0EE9-5A83-478F-9AD9-49B9EA368412}"/>
              </a:ext>
            </a:extLst>
          </p:cNvPr>
          <p:cNvSpPr>
            <a:spLocks noGrp="1"/>
          </p:cNvSpPr>
          <p:nvPr>
            <p:ph sz="half" idx="1"/>
          </p:nvPr>
        </p:nvSpPr>
        <p:spPr>
          <a:xfrm>
            <a:off x="565150" y="2160016"/>
            <a:ext cx="6195187" cy="3601212"/>
          </a:xfrm>
        </p:spPr>
        <p:txBody>
          <a:bodyPr vert="horz" lIns="91440" tIns="45720" rIns="91440" bIns="45720" rtlCol="0">
            <a:normAutofit/>
          </a:bodyPr>
          <a:lstStyle/>
          <a:p>
            <a:pPr marL="285750">
              <a:lnSpc>
                <a:spcPct val="90000"/>
              </a:lnSpc>
              <a:spcAft>
                <a:spcPts val="600"/>
              </a:spcAft>
            </a:pPr>
            <a:r>
              <a:rPr lang="en-US" sz="1700"/>
              <a:t>The Community Linkage Adherence Support Services Program is available to serve Fulton County residents that are:</a:t>
            </a:r>
          </a:p>
          <a:p>
            <a:pPr marL="285750">
              <a:lnSpc>
                <a:spcPct val="90000"/>
              </a:lnSpc>
              <a:spcAft>
                <a:spcPts val="600"/>
              </a:spcAft>
            </a:pPr>
            <a:r>
              <a:rPr lang="en-US" sz="1700"/>
              <a:t>African American or Latino male or transgender persons</a:t>
            </a:r>
          </a:p>
          <a:p>
            <a:pPr marL="285750">
              <a:lnSpc>
                <a:spcPct val="90000"/>
              </a:lnSpc>
              <a:spcAft>
                <a:spcPts val="600"/>
              </a:spcAft>
            </a:pPr>
            <a:r>
              <a:rPr lang="en-US" sz="1700"/>
              <a:t>Between the ages of 18 – 59</a:t>
            </a:r>
          </a:p>
          <a:p>
            <a:pPr marL="285750">
              <a:lnSpc>
                <a:spcPct val="90000"/>
              </a:lnSpc>
              <a:spcAft>
                <a:spcPts val="600"/>
              </a:spcAft>
            </a:pPr>
            <a:r>
              <a:rPr lang="en-US" sz="1700"/>
              <a:t>HIV Positive or at higher risk for becoming positive</a:t>
            </a:r>
          </a:p>
          <a:p>
            <a:pPr marL="285750">
              <a:lnSpc>
                <a:spcPct val="90000"/>
              </a:lnSpc>
              <a:spcAft>
                <a:spcPts val="600"/>
              </a:spcAft>
            </a:pPr>
            <a:r>
              <a:rPr lang="en-US" sz="1700"/>
              <a:t>Have substance use and/or mental health disorders</a:t>
            </a:r>
          </a:p>
          <a:p>
            <a:pPr>
              <a:lnSpc>
                <a:spcPct val="90000"/>
              </a:lnSpc>
              <a:spcAft>
                <a:spcPts val="600"/>
              </a:spcAft>
            </a:pPr>
            <a:r>
              <a:rPr lang="en-US" sz="1700"/>
              <a:t>Program provides linkage to housing referrals, social and  health services and treatment for substance use and mental health disorders.</a:t>
            </a:r>
          </a:p>
          <a:p>
            <a:pPr>
              <a:lnSpc>
                <a:spcPct val="90000"/>
              </a:lnSpc>
            </a:pPr>
            <a:endParaRPr lang="en-US" sz="1700"/>
          </a:p>
        </p:txBody>
      </p:sp>
      <p:pic>
        <p:nvPicPr>
          <p:cNvPr id="5" name="Picture Placeholder 6" descr="Two men sitting together&#10;&#10;Description automatically generated with low confidence">
            <a:extLst>
              <a:ext uri="{FF2B5EF4-FFF2-40B4-BE49-F238E27FC236}">
                <a16:creationId xmlns:a16="http://schemas.microsoft.com/office/drawing/2014/main" id="{D323F0F5-C142-413B-BB06-85E57304ABDB}"/>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19813" r="26368"/>
          <a:stretch/>
        </p:blipFill>
        <p:spPr>
          <a:xfrm>
            <a:off x="7534655" y="1"/>
            <a:ext cx="4657345" cy="6857999"/>
          </a:xfrm>
          <a:prstGeom prst="rect">
            <a:avLst/>
          </a:prstGeom>
        </p:spPr>
      </p:pic>
      <p:sp>
        <p:nvSpPr>
          <p:cNvPr id="34" name="TextBox 33">
            <a:extLst>
              <a:ext uri="{FF2B5EF4-FFF2-40B4-BE49-F238E27FC236}">
                <a16:creationId xmlns:a16="http://schemas.microsoft.com/office/drawing/2014/main" id="{941AD666-EB02-423A-BB48-0A8D09071857}"/>
              </a:ext>
            </a:extLst>
          </p:cNvPr>
          <p:cNvSpPr txBox="1"/>
          <p:nvPr/>
        </p:nvSpPr>
        <p:spPr>
          <a:xfrm>
            <a:off x="873463" y="6138528"/>
            <a:ext cx="6092686" cy="307777"/>
          </a:xfrm>
          <a:prstGeom prst="rect">
            <a:avLst/>
          </a:prstGeom>
          <a:noFill/>
        </p:spPr>
        <p:txBody>
          <a:bodyPr wrap="square">
            <a:spAutoFit/>
          </a:bodyPr>
          <a:lstStyle/>
          <a:p>
            <a:r>
              <a:rPr lang="en-US" sz="1400"/>
              <a:t>For more information, call 404-376-5366 or 404-372-2869</a:t>
            </a:r>
          </a:p>
        </p:txBody>
      </p:sp>
    </p:spTree>
    <p:extLst>
      <p:ext uri="{BB962C8B-B14F-4D97-AF65-F5344CB8AC3E}">
        <p14:creationId xmlns:p14="http://schemas.microsoft.com/office/powerpoint/2010/main" val="5601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7E43-266D-4258-8985-6DA123882C4C}"/>
              </a:ext>
            </a:extLst>
          </p:cNvPr>
          <p:cNvSpPr>
            <a:spLocks noGrp="1"/>
          </p:cNvSpPr>
          <p:nvPr>
            <p:ph type="title"/>
          </p:nvPr>
        </p:nvSpPr>
        <p:spPr>
          <a:xfrm>
            <a:off x="5224243" y="770890"/>
            <a:ext cx="6400999" cy="1268984"/>
          </a:xfrm>
        </p:spPr>
        <p:txBody>
          <a:bodyPr vert="horz" lIns="91440" tIns="45720" rIns="91440" bIns="45720" rtlCol="0" anchor="t">
            <a:normAutofit/>
          </a:bodyPr>
          <a:lstStyle/>
          <a:p>
            <a:pPr>
              <a:lnSpc>
                <a:spcPct val="90000"/>
              </a:lnSpc>
            </a:pPr>
            <a:r>
              <a:rPr lang="en-US" sz="3100" b="1"/>
              <a:t>HIV PREVENTION EDUCATION </a:t>
            </a:r>
            <a:br>
              <a:rPr lang="en-US" sz="3100" b="1"/>
            </a:br>
            <a:r>
              <a:rPr lang="en-US" sz="3100" b="1"/>
              <a:t>&amp; SCREENING</a:t>
            </a:r>
          </a:p>
        </p:txBody>
      </p:sp>
      <p:sp>
        <p:nvSpPr>
          <p:cNvPr id="4" name="Content Placeholder 3">
            <a:extLst>
              <a:ext uri="{FF2B5EF4-FFF2-40B4-BE49-F238E27FC236}">
                <a16:creationId xmlns:a16="http://schemas.microsoft.com/office/drawing/2014/main" id="{4AF22A23-AC6E-415D-98CD-A6651B7332B2}"/>
              </a:ext>
            </a:extLst>
          </p:cNvPr>
          <p:cNvSpPr>
            <a:spLocks noGrp="1"/>
          </p:cNvSpPr>
          <p:nvPr>
            <p:ph sz="half" idx="2"/>
          </p:nvPr>
        </p:nvSpPr>
        <p:spPr>
          <a:xfrm>
            <a:off x="5224243" y="2160016"/>
            <a:ext cx="6400999" cy="3601212"/>
          </a:xfrm>
        </p:spPr>
        <p:txBody>
          <a:bodyPr vert="horz" lIns="91440" tIns="45720" rIns="91440" bIns="45720" rtlCol="0">
            <a:normAutofit lnSpcReduction="10000"/>
          </a:bodyPr>
          <a:lstStyle/>
          <a:p>
            <a:pPr>
              <a:lnSpc>
                <a:spcPct val="90000"/>
              </a:lnSpc>
            </a:pPr>
            <a:r>
              <a:rPr lang="en-US" sz="1700"/>
              <a:t>Prevention Counseling and Education is offered to every individual enrolled in treatment for substance use and mental health disorders.</a:t>
            </a:r>
          </a:p>
          <a:p>
            <a:pPr>
              <a:lnSpc>
                <a:spcPct val="90000"/>
              </a:lnSpc>
            </a:pPr>
            <a:endParaRPr lang="en-US" sz="1700"/>
          </a:p>
          <a:p>
            <a:pPr>
              <a:lnSpc>
                <a:spcPct val="90000"/>
              </a:lnSpc>
            </a:pPr>
            <a:r>
              <a:rPr lang="en-US" sz="1700"/>
              <a:t>Services currently offered at The Center for Health &amp; Rehabilitation and the South Fulton Service Center</a:t>
            </a:r>
          </a:p>
          <a:p>
            <a:pPr>
              <a:lnSpc>
                <a:spcPct val="90000"/>
              </a:lnSpc>
            </a:pPr>
            <a:endParaRPr lang="en-US" sz="1700"/>
          </a:p>
          <a:p>
            <a:pPr>
              <a:lnSpc>
                <a:spcPct val="90000"/>
              </a:lnSpc>
            </a:pPr>
            <a:r>
              <a:rPr lang="en-US" sz="1700"/>
              <a:t>Services are provided by a certified HIV Counselor and Health Educator at no cost to the clients.</a:t>
            </a:r>
          </a:p>
          <a:p>
            <a:pPr>
              <a:lnSpc>
                <a:spcPct val="90000"/>
              </a:lnSpc>
            </a:pPr>
            <a:endParaRPr lang="en-US" sz="1700"/>
          </a:p>
          <a:p>
            <a:pPr>
              <a:lnSpc>
                <a:spcPct val="90000"/>
              </a:lnSpc>
            </a:pPr>
            <a:r>
              <a:rPr lang="en-US" sz="1700"/>
              <a:t>The Insti Rapid tests are used and clients receive their results immediately unless further testing is needed.</a:t>
            </a:r>
          </a:p>
          <a:p>
            <a:pPr>
              <a:lnSpc>
                <a:spcPct val="90000"/>
              </a:lnSpc>
            </a:pPr>
            <a:endParaRPr lang="en-US" sz="1700"/>
          </a:p>
        </p:txBody>
      </p:sp>
      <p:pic>
        <p:nvPicPr>
          <p:cNvPr id="5" name="Picture Placeholder 6" descr="A person holding a baby's hand&#10;&#10;Description automatically generated with low confidence">
            <a:extLst>
              <a:ext uri="{FF2B5EF4-FFF2-40B4-BE49-F238E27FC236}">
                <a16:creationId xmlns:a16="http://schemas.microsoft.com/office/drawing/2014/main" id="{83C46039-190E-46B7-88BB-22F806B43283}"/>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7420" r="27420"/>
          <a:stretch/>
        </p:blipFill>
        <p:spPr>
          <a:xfrm>
            <a:off x="20" y="1"/>
            <a:ext cx="4657325" cy="6857999"/>
          </a:xfrm>
          <a:prstGeom prst="rect">
            <a:avLst/>
          </a:prstGeom>
        </p:spPr>
      </p:pic>
    </p:spTree>
    <p:extLst>
      <p:ext uri="{BB962C8B-B14F-4D97-AF65-F5344CB8AC3E}">
        <p14:creationId xmlns:p14="http://schemas.microsoft.com/office/powerpoint/2010/main" val="2828891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25777881-6276-4F43-9A83-3C70FE3D2C1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b="1" kern="1200">
                <a:solidFill>
                  <a:srgbClr val="FFFFFF"/>
                </a:solidFill>
                <a:latin typeface="+mj-lt"/>
                <a:ea typeface="+mj-ea"/>
                <a:cs typeface="+mj-cs"/>
              </a:rPr>
              <a:t>CHILD, ADOLESCENT &amp; EMERGING ADULT BEHAVIORAL HEALTH</a:t>
            </a:r>
          </a:p>
        </p:txBody>
      </p:sp>
      <p:pic>
        <p:nvPicPr>
          <p:cNvPr id="7" name="Picture 5">
            <a:extLst>
              <a:ext uri="{FF2B5EF4-FFF2-40B4-BE49-F238E27FC236}">
                <a16:creationId xmlns:a16="http://schemas.microsoft.com/office/drawing/2014/main" id="{E3BE107F-B0D5-4DC7-9E87-5B7D2645CC13}"/>
              </a:ext>
            </a:extLst>
          </p:cNvPr>
          <p:cNvPicPr>
            <a:picLocks noGrp="1" noChangeAspect="1" noChangeArrowheads="1"/>
          </p:cNvPicPr>
          <p:nvPr>
            <p:ph idx="1"/>
          </p:nvPr>
        </p:nvPicPr>
        <p:blipFill rotWithShape="1">
          <a:blip r:embed="rId3">
            <a:extLst>
              <a:ext uri="{837473B0-CC2E-450A-ABE3-18F120FF3D39}">
                <a1611:picAttrSrcUrl xmlns:a1611="http://schemas.microsoft.com/office/drawing/2016/11/main" r:id="rId4"/>
              </a:ext>
            </a:extLst>
          </a:blip>
          <a:srcRect r="-1" b="15708"/>
          <a:stretch/>
        </p:blipFill>
        <p:spPr bwMode="auto">
          <a:xfrm>
            <a:off x="4502428" y="1396242"/>
            <a:ext cx="7225748" cy="406551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71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D537-28FB-4611-BF1E-0C65CDCB7F67}"/>
              </a:ext>
            </a:extLst>
          </p:cNvPr>
          <p:cNvSpPr>
            <a:spLocks noGrp="1"/>
          </p:cNvSpPr>
          <p:nvPr>
            <p:ph type="title"/>
          </p:nvPr>
        </p:nvSpPr>
        <p:spPr>
          <a:xfrm>
            <a:off x="565150" y="316526"/>
            <a:ext cx="6195187" cy="1268984"/>
          </a:xfrm>
        </p:spPr>
        <p:txBody>
          <a:bodyPr vert="horz" lIns="91440" tIns="45720" rIns="91440" bIns="45720" rtlCol="0" anchor="t">
            <a:normAutofit fontScale="90000"/>
          </a:bodyPr>
          <a:lstStyle/>
          <a:p>
            <a:pPr>
              <a:lnSpc>
                <a:spcPct val="90000"/>
              </a:lnSpc>
            </a:pPr>
            <a:r>
              <a:rPr lang="en-US" b="1"/>
              <a:t>YOUTH PROGRAM LOCATIONS</a:t>
            </a:r>
          </a:p>
        </p:txBody>
      </p:sp>
      <p:sp>
        <p:nvSpPr>
          <p:cNvPr id="3" name="Content Placeholder 2">
            <a:extLst>
              <a:ext uri="{FF2B5EF4-FFF2-40B4-BE49-F238E27FC236}">
                <a16:creationId xmlns:a16="http://schemas.microsoft.com/office/drawing/2014/main" id="{27DA1D22-E5E9-4C56-B830-B3F34BF7974A}"/>
              </a:ext>
            </a:extLst>
          </p:cNvPr>
          <p:cNvSpPr>
            <a:spLocks noGrp="1"/>
          </p:cNvSpPr>
          <p:nvPr>
            <p:ph sz="half" idx="1"/>
          </p:nvPr>
        </p:nvSpPr>
        <p:spPr>
          <a:xfrm>
            <a:off x="565150" y="1643385"/>
            <a:ext cx="6195187" cy="4558632"/>
          </a:xfrm>
        </p:spPr>
        <p:txBody>
          <a:bodyPr vert="horz" lIns="91440" tIns="45720" rIns="91440" bIns="45720" rtlCol="0">
            <a:normAutofit/>
          </a:bodyPr>
          <a:lstStyle/>
          <a:p>
            <a:pPr marL="685800" indent="-457200">
              <a:lnSpc>
                <a:spcPct val="90000"/>
              </a:lnSpc>
              <a:buFont typeface="+mj-lt"/>
              <a:buAutoNum type="arabicPeriod"/>
            </a:pPr>
            <a:r>
              <a:rPr lang="en-US" sz="2200"/>
              <a:t>Adamsville Regional Health Center,             3700 Martin Luther King Jr. Drive, SW Atlanta, GA 30331 – </a:t>
            </a:r>
            <a:r>
              <a:rPr lang="en-US" sz="2200" b="1">
                <a:solidFill>
                  <a:schemeClr val="accent5"/>
                </a:solidFill>
              </a:rPr>
              <a:t>CHRIS 180  </a:t>
            </a:r>
          </a:p>
          <a:p>
            <a:pPr marL="685800" indent="-457200">
              <a:lnSpc>
                <a:spcPct val="90000"/>
              </a:lnSpc>
              <a:buFont typeface="+mj-lt"/>
              <a:buAutoNum type="arabicPeriod"/>
            </a:pPr>
            <a:r>
              <a:rPr lang="en-US" sz="2200"/>
              <a:t>Fulton County Clubhouse for Youth,            1480 DeLowe Drive, SW, Atlanta, GA 30311 – </a:t>
            </a:r>
            <a:r>
              <a:rPr lang="en-US" sz="2200" b="1">
                <a:solidFill>
                  <a:schemeClr val="accent1">
                    <a:lumMod val="75000"/>
                  </a:schemeClr>
                </a:solidFill>
              </a:rPr>
              <a:t>CHRIS 180</a:t>
            </a:r>
          </a:p>
          <a:p>
            <a:pPr marL="685800" indent="-457200">
              <a:lnSpc>
                <a:spcPct val="90000"/>
              </a:lnSpc>
              <a:buFont typeface="+mj-lt"/>
              <a:buAutoNum type="arabicPeriod"/>
            </a:pPr>
            <a:r>
              <a:rPr lang="en-US" sz="2200"/>
              <a:t>North Fulton Service Center,                         7741 Roswell Road, Sandy Springs, GA 30350 – </a:t>
            </a:r>
            <a:r>
              <a:rPr lang="en-US" sz="2200" b="1">
                <a:solidFill>
                  <a:schemeClr val="accent1">
                    <a:lumMod val="75000"/>
                  </a:schemeClr>
                </a:solidFill>
              </a:rPr>
              <a:t>CHRIS 180</a:t>
            </a:r>
          </a:p>
          <a:p>
            <a:pPr marL="685800" indent="-457200">
              <a:lnSpc>
                <a:spcPct val="90000"/>
              </a:lnSpc>
              <a:buFont typeface="+mj-lt"/>
              <a:buAutoNum type="arabicPeriod"/>
            </a:pPr>
            <a:r>
              <a:rPr lang="en-US" sz="2200"/>
              <a:t>Oak Hill Child, Adolescent &amp; Family Center, 2805 Metropolitan Parkway, SW, Atlanta, GA 30315 – </a:t>
            </a:r>
            <a:r>
              <a:rPr lang="en-US" sz="2200" b="1">
                <a:solidFill>
                  <a:schemeClr val="accent1">
                    <a:lumMod val="75000"/>
                  </a:schemeClr>
                </a:solidFill>
              </a:rPr>
              <a:t>GA Hope</a:t>
            </a:r>
          </a:p>
        </p:txBody>
      </p:sp>
      <p:pic>
        <p:nvPicPr>
          <p:cNvPr id="5" name="Picture 2" descr="Fulton County Map | County map, Fulton county, Georgia map">
            <a:extLst>
              <a:ext uri="{FF2B5EF4-FFF2-40B4-BE49-F238E27FC236}">
                <a16:creationId xmlns:a16="http://schemas.microsoft.com/office/drawing/2014/main" id="{EACB0339-B18F-4D4D-9303-F343C7B0966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857" r="17231"/>
          <a:stretch/>
        </p:blipFill>
        <p:spPr bwMode="auto">
          <a:xfrm>
            <a:off x="7534655" y="1"/>
            <a:ext cx="465734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97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83732-39E5-489F-BD28-B27594FDC2A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CORE SERVICES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5BC01F-E9E3-43DB-8CE2-A82298EAC8EE}"/>
              </a:ext>
            </a:extLst>
          </p:cNvPr>
          <p:cNvSpPr>
            <a:spLocks noGrp="1"/>
          </p:cNvSpPr>
          <p:nvPr>
            <p:ph sz="half" idx="1"/>
          </p:nvPr>
        </p:nvSpPr>
        <p:spPr>
          <a:xfrm>
            <a:off x="572493" y="2071316"/>
            <a:ext cx="6933538" cy="4613346"/>
          </a:xfrm>
        </p:spPr>
        <p:txBody>
          <a:bodyPr vert="horz" lIns="91440" tIns="45720" rIns="91440" bIns="45720" rtlCol="0" anchor="t">
            <a:normAutofit fontScale="92500" lnSpcReduction="20000"/>
          </a:bodyPr>
          <a:lstStyle/>
          <a:p>
            <a:pPr marL="0"/>
            <a:r>
              <a:rPr lang="en-US" sz="1600"/>
              <a:t>The Department provides core outpatient behavioral health services for children and adolescents experiencing mental health and/or substance use disorders.  Core outpatient behavioral health services include: </a:t>
            </a:r>
          </a:p>
          <a:p>
            <a:endParaRPr lang="en-US" sz="1000"/>
          </a:p>
          <a:p>
            <a:r>
              <a:rPr lang="en-US" sz="1800"/>
              <a:t>Psychiatric Evaluations</a:t>
            </a:r>
          </a:p>
          <a:p>
            <a:r>
              <a:rPr lang="en-US" sz="1800"/>
              <a:t>Behavioral Health Assessments</a:t>
            </a:r>
          </a:p>
          <a:p>
            <a:r>
              <a:rPr lang="en-US" sz="1800"/>
              <a:t>Case Management &amp; Skills Building</a:t>
            </a:r>
          </a:p>
          <a:p>
            <a:r>
              <a:rPr lang="en-US" sz="1800"/>
              <a:t>Nursing Evaluations</a:t>
            </a:r>
          </a:p>
          <a:p>
            <a:r>
              <a:rPr lang="en-US" sz="1800"/>
              <a:t>Individual, Family and Group Counseling		</a:t>
            </a:r>
          </a:p>
          <a:p>
            <a:r>
              <a:rPr lang="en-US" sz="1800"/>
              <a:t>Diagnostic Assessments</a:t>
            </a:r>
          </a:p>
          <a:p>
            <a:r>
              <a:rPr lang="en-US" sz="1800"/>
              <a:t>Addiction Services</a:t>
            </a:r>
          </a:p>
          <a:p>
            <a:r>
              <a:rPr lang="en-US" sz="1800"/>
              <a:t>Crisis Intervention</a:t>
            </a:r>
          </a:p>
          <a:p>
            <a:r>
              <a:rPr lang="en-US" sz="1800"/>
              <a:t>Medication Management </a:t>
            </a:r>
          </a:p>
          <a:p>
            <a:endParaRPr lang="en-US" sz="1000"/>
          </a:p>
          <a:p>
            <a:pPr marL="0"/>
            <a:r>
              <a:rPr lang="en-US" sz="1700"/>
              <a:t>It is the Department’s goal to offer no to low cost, barrier-free access to services to Fulton County residents. The priority of the Department is to ensure that individuals who are uninsured or underinsured have access to care. </a:t>
            </a:r>
          </a:p>
          <a:p>
            <a:endParaRPr lang="en-US" sz="1000"/>
          </a:p>
        </p:txBody>
      </p:sp>
      <p:pic>
        <p:nvPicPr>
          <p:cNvPr id="5" name="Picture 2" descr="A group of people smiling&#10;&#10;Description automatically generated with low confidence">
            <a:extLst>
              <a:ext uri="{FF2B5EF4-FFF2-40B4-BE49-F238E27FC236}">
                <a16:creationId xmlns:a16="http://schemas.microsoft.com/office/drawing/2014/main" id="{244737B1-B80B-45C7-A1BD-47130E69A759}"/>
              </a:ext>
            </a:extLst>
          </p:cNvPr>
          <p:cNvPicPr>
            <a:picLocks noGrp="1" noChangeAspect="1" noChangeArrowheads="1"/>
          </p:cNvPicPr>
          <p:nvPr>
            <p:ph sz="half" idx="2"/>
          </p:nvPr>
        </p:nvPicPr>
        <p:blipFill rotWithShape="1">
          <a:blip r:embed="rId3">
            <a:extLst>
              <a:ext uri="{837473B0-CC2E-450A-ABE3-18F120FF3D39}">
                <a1611:picAttrSrcUrl xmlns:a1611="http://schemas.microsoft.com/office/drawing/2016/11/main" r:id="rId4"/>
              </a:ext>
            </a:extLst>
          </a:blip>
          <a:srcRect l="11908" r="23876"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37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a:solidFill>
                  <a:schemeClr val="tx1"/>
                </a:solidFill>
                <a:latin typeface="+mj-lt"/>
                <a:ea typeface="+mj-ea"/>
                <a:cs typeface="+mj-cs"/>
              </a:rPr>
              <a:t>Scenario for </a:t>
            </a:r>
            <a:r>
              <a:rPr lang="en-US" sz="6000" b="1"/>
              <a:t>Children &amp; </a:t>
            </a:r>
            <a:br>
              <a:rPr lang="en-US" sz="6000" b="1"/>
            </a:br>
            <a:r>
              <a:rPr lang="en-US" sz="6000" b="1"/>
              <a:t>Adolescents</a:t>
            </a:r>
            <a:endParaRPr lang="en-US" sz="60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51297C84-A95E-4DDA-CE20-53692F5CDE22}"/>
              </a:ext>
            </a:extLst>
          </p:cNvPr>
          <p:cNvSpPr txBox="1"/>
          <p:nvPr/>
        </p:nvSpPr>
        <p:spPr>
          <a:xfrm>
            <a:off x="1010227" y="4404590"/>
            <a:ext cx="6600248" cy="1561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US" sz="1800" b="1" dirty="0">
                <a:effectLst/>
                <a:latin typeface="Calibri"/>
                <a:ea typeface="Calibri" panose="020F0502020204030204" pitchFamily="34" charset="0"/>
                <a:cs typeface="Times New Roman"/>
              </a:rPr>
              <a:t>You are the legal guardian for your 10 y.o. Niece and she has been struggling in school and at home.</a:t>
            </a:r>
            <a:r>
              <a:rPr lang="en-US" b="1" dirty="0">
                <a:latin typeface="Calibri"/>
                <a:ea typeface="Calibri" panose="020F0502020204030204" pitchFamily="34" charset="0"/>
                <a:cs typeface="Times New Roman"/>
              </a:rPr>
              <a:t> </a:t>
            </a:r>
            <a:r>
              <a:rPr lang="en-US" sz="1800" b="1" dirty="0">
                <a:effectLst/>
                <a:latin typeface="Calibri"/>
                <a:ea typeface="Calibri" panose="020F0502020204030204" pitchFamily="34" charset="0"/>
                <a:cs typeface="Times New Roman"/>
              </a:rPr>
              <a:t> She does not engage with family and stays in her room most of the time, hasn’t made any friends at her new school, doesn’t want to play with her dolls anymore and </a:t>
            </a:r>
            <a:r>
              <a:rPr lang="en-US" sz="1800" b="1">
                <a:effectLst/>
                <a:latin typeface="Calibri"/>
                <a:ea typeface="Calibri" panose="020F0502020204030204" pitchFamily="34" charset="0"/>
                <a:cs typeface="Times New Roman"/>
              </a:rPr>
              <a:t>just seems sad all the time.</a:t>
            </a:r>
            <a:r>
              <a:rPr lang="en-US" b="1">
                <a:latin typeface="Calibri"/>
                <a:ea typeface="Calibri" panose="020F0502020204030204" pitchFamily="34" charset="0"/>
                <a:cs typeface="Times New Roman"/>
              </a:rPr>
              <a:t> </a:t>
            </a:r>
            <a:r>
              <a:rPr lang="en-US" sz="1800" b="1">
                <a:effectLst/>
                <a:latin typeface="Calibri"/>
                <a:ea typeface="Calibri" panose="020F0502020204030204" pitchFamily="34" charset="0"/>
                <a:cs typeface="Times New Roman"/>
              </a:rPr>
              <a:t> What would you do to help </a:t>
            </a:r>
            <a:r>
              <a:rPr lang="en-US" b="1">
                <a:latin typeface="Calibri"/>
                <a:ea typeface="Calibri" panose="020F0502020204030204" pitchFamily="34" charset="0"/>
                <a:cs typeface="Times New Roman"/>
              </a:rPr>
              <a:t>her</a:t>
            </a:r>
            <a:r>
              <a:rPr lang="en-US" sz="1800" b="1">
                <a:effectLst/>
                <a:latin typeface="Calibri"/>
                <a:ea typeface="Calibri" panose="020F0502020204030204" pitchFamily="34" charset="0"/>
                <a:cs typeface="Times New Roman"/>
              </a:rPr>
              <a:t>?</a:t>
            </a:r>
            <a:r>
              <a:rPr lang="en-US" b="1">
                <a:latin typeface="Calibri"/>
                <a:ea typeface="Calibri" panose="020F0502020204030204" pitchFamily="34" charset="0"/>
                <a:cs typeface="Times New Roman"/>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365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040F-A95B-4322-A354-39B71727DE1F}"/>
              </a:ext>
            </a:extLst>
          </p:cNvPr>
          <p:cNvSpPr>
            <a:spLocks noGrp="1"/>
          </p:cNvSpPr>
          <p:nvPr>
            <p:ph type="title"/>
          </p:nvPr>
        </p:nvSpPr>
        <p:spPr>
          <a:xfrm>
            <a:off x="5136649" y="381359"/>
            <a:ext cx="6400999" cy="1268984"/>
          </a:xfrm>
        </p:spPr>
        <p:txBody>
          <a:bodyPr vert="horz" lIns="91440" tIns="45720" rIns="91440" bIns="45720" rtlCol="0" anchor="t">
            <a:normAutofit fontScale="90000"/>
          </a:bodyPr>
          <a:lstStyle/>
          <a:p>
            <a:pPr>
              <a:lnSpc>
                <a:spcPct val="90000"/>
              </a:lnSpc>
            </a:pPr>
            <a:r>
              <a:rPr lang="en-US" b="1"/>
              <a:t>RE-ENTRY TEAMS – Emerging Adults (18-24)</a:t>
            </a:r>
            <a:br>
              <a:rPr lang="en-US"/>
            </a:br>
            <a:r>
              <a:rPr lang="en-US" sz="3100">
                <a:solidFill>
                  <a:schemeClr val="accent1">
                    <a:lumMod val="75000"/>
                  </a:schemeClr>
                </a:solidFill>
              </a:rPr>
              <a:t>CHRIS 180 </a:t>
            </a:r>
            <a:r>
              <a:rPr lang="en-US" sz="1800" b="0" i="1">
                <a:solidFill>
                  <a:schemeClr val="accent1">
                    <a:lumMod val="75000"/>
                  </a:schemeClr>
                </a:solidFill>
              </a:rPr>
              <a:t>(limited referral)</a:t>
            </a:r>
          </a:p>
        </p:txBody>
      </p:sp>
      <p:sp>
        <p:nvSpPr>
          <p:cNvPr id="3" name="Content Placeholder 2">
            <a:extLst>
              <a:ext uri="{FF2B5EF4-FFF2-40B4-BE49-F238E27FC236}">
                <a16:creationId xmlns:a16="http://schemas.microsoft.com/office/drawing/2014/main" id="{ED46DB63-ECD9-4589-A1F4-1D8B2F814286}"/>
              </a:ext>
            </a:extLst>
          </p:cNvPr>
          <p:cNvSpPr>
            <a:spLocks noGrp="1"/>
          </p:cNvSpPr>
          <p:nvPr>
            <p:ph sz="half" idx="1"/>
          </p:nvPr>
        </p:nvSpPr>
        <p:spPr>
          <a:xfrm>
            <a:off x="5224243" y="2160015"/>
            <a:ext cx="6400999" cy="3927091"/>
          </a:xfrm>
        </p:spPr>
        <p:txBody>
          <a:bodyPr vert="horz" lIns="91440" tIns="45720" rIns="91440" bIns="45720" rtlCol="0">
            <a:normAutofit/>
          </a:bodyPr>
          <a:lstStyle/>
          <a:p>
            <a:pPr>
              <a:lnSpc>
                <a:spcPct val="90000"/>
              </a:lnSpc>
            </a:pPr>
            <a:r>
              <a:rPr lang="en-US" sz="1400"/>
              <a:t>The Department implemented a Re-Entry team focused on the Emerging Adult population at Rice Street and Union City Jails. The Re-Entry program is a completely voluntary community-based program that offers case management support services for individuals incarcerated within Fulton County jails. Individuals with behavioral health needs, including substance use disorders, mental illness, trauma histories, and extensive involvement in the criminal justice system are in the priority focus group for the program. Participants in the Re-Entry program receive a continuum of care for up to one year after release to support positive choices, constructive behavior and accountability, thereby minimizing chances to reoffend.</a:t>
            </a:r>
          </a:p>
          <a:p>
            <a:pPr>
              <a:lnSpc>
                <a:spcPct val="90000"/>
              </a:lnSpc>
            </a:pPr>
            <a:r>
              <a:rPr lang="en-US" sz="1400"/>
              <a:t>As a result of the COVID-19 pandemic, the Department pulled this team from the field in order to protect the safety of the clients and staff by March 16, 2020. The team was instructed to maintain telephonic case management services with all active clients. The Department continues to work with the medical/mental health provider in the Fulton County Jail and the Public Defenders’ Office to monitor jail releases. </a:t>
            </a:r>
          </a:p>
          <a:p>
            <a:pPr>
              <a:lnSpc>
                <a:spcPct val="90000"/>
              </a:lnSpc>
            </a:pPr>
            <a:endParaRPr lang="en-US" sz="1300"/>
          </a:p>
        </p:txBody>
      </p:sp>
      <p:pic>
        <p:nvPicPr>
          <p:cNvPr id="2050" name="Picture 2" descr="Urban League accepting applications for Youth Reentry program — Newark  Opportunity Youth Network">
            <a:extLst>
              <a:ext uri="{FF2B5EF4-FFF2-40B4-BE49-F238E27FC236}">
                <a16:creationId xmlns:a16="http://schemas.microsoft.com/office/drawing/2014/main" id="{EF5A2E67-849C-4B45-A8C0-5A2464D0F3AD}"/>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6098" r="28571" b="-2"/>
          <a:stretch/>
        </p:blipFill>
        <p:spPr bwMode="auto">
          <a:xfrm>
            <a:off x="20" y="1"/>
            <a:ext cx="465732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472" y="365125"/>
            <a:ext cx="6322142" cy="1325563"/>
          </a:xfrm>
        </p:spPr>
        <p:txBody>
          <a:bodyPr>
            <a:normAutofit fontScale="90000"/>
          </a:bodyPr>
          <a:lstStyle/>
          <a:p>
            <a:pPr algn="ctr"/>
            <a:r>
              <a:rPr lang="en-US">
                <a:solidFill>
                  <a:schemeClr val="bg1"/>
                </a:solidFill>
              </a:rPr>
              <a:t>Fulton County Behavioral Health &amp; Developmental Disabilities</a:t>
            </a:r>
          </a:p>
        </p:txBody>
      </p:sp>
      <p:sp>
        <p:nvSpPr>
          <p:cNvPr id="3" name="Content Placeholder 2"/>
          <p:cNvSpPr>
            <a:spLocks noGrp="1"/>
          </p:cNvSpPr>
          <p:nvPr>
            <p:ph idx="1"/>
          </p:nvPr>
        </p:nvSpPr>
        <p:spPr>
          <a:xfrm>
            <a:off x="7285702" y="842399"/>
            <a:ext cx="4454015" cy="4702994"/>
          </a:xfrm>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We are dedicated to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County residents living with mental health and/or substance use disorders by offering an array of service options to meet the identified need. To reduce the stigma of mental illness and addiction, we are focused on increasing community awareness.</a:t>
            </a:r>
          </a:p>
          <a:p>
            <a:r>
              <a:rPr lang="en-US">
                <a:solidFill>
                  <a:schemeClr val="bg1"/>
                </a:solidFill>
              </a:rPr>
              <a:t>the quality of life of Fulton County residents living with mental health and/or substance use disorders by offering an array of service options to meet the identified need. To reduce the stigma of mental illness and addiction, we are focused on increasing community awareness.</a:t>
            </a:r>
          </a:p>
        </p:txBody>
      </p:sp>
      <p:sp>
        <p:nvSpPr>
          <p:cNvPr id="4" name="Content Placeholder 2"/>
          <p:cNvSpPr txBox="1">
            <a:spLocks/>
          </p:cNvSpPr>
          <p:nvPr/>
        </p:nvSpPr>
        <p:spPr>
          <a:xfrm>
            <a:off x="417872" y="1978025"/>
            <a:ext cx="63221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chemeClr val="bg1"/>
                </a:solidFill>
              </a:rPr>
              <a:t>VISION</a:t>
            </a:r>
          </a:p>
          <a:p>
            <a:pPr marL="0" indent="0" algn="ctr">
              <a:buNone/>
            </a:pPr>
            <a:endParaRPr lang="en-US">
              <a:solidFill>
                <a:schemeClr val="bg1"/>
              </a:solidFill>
            </a:endParaRPr>
          </a:p>
          <a:p>
            <a:pPr algn="ctr"/>
            <a:r>
              <a:rPr lang="en-US">
                <a:solidFill>
                  <a:schemeClr val="bg1"/>
                </a:solidFill>
              </a:rPr>
              <a:t>Our vision is to be a dependable resource for all residents living with a mental health and/or substance use disorder to become empowered to achieve independence &amp; self-advocacy on their journey to wellness.</a:t>
            </a:r>
          </a:p>
          <a:p>
            <a:endParaRPr lang="en-US">
              <a:solidFill>
                <a:schemeClr val="bg1"/>
              </a:solidFill>
            </a:endParaRPr>
          </a:p>
        </p:txBody>
      </p:sp>
      <p:pic>
        <p:nvPicPr>
          <p:cNvPr id="6" name="Picture 5" descr="Smiling man enjoying the beach">
            <a:extLst>
              <a:ext uri="{FF2B5EF4-FFF2-40B4-BE49-F238E27FC236}">
                <a16:creationId xmlns:a16="http://schemas.microsoft.com/office/drawing/2014/main" id="{030DDDFC-A08A-4FF7-A28B-4F10B2ECE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974" y="0"/>
            <a:ext cx="5390985" cy="6858000"/>
          </a:xfrm>
          <a:prstGeom prst="rect">
            <a:avLst/>
          </a:prstGeom>
        </p:spPr>
      </p:pic>
    </p:spTree>
    <p:extLst>
      <p:ext uri="{BB962C8B-B14F-4D97-AF65-F5344CB8AC3E}">
        <p14:creationId xmlns:p14="http://schemas.microsoft.com/office/powerpoint/2010/main" val="184403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3CED-1363-4B0F-855A-7CD627E1734A}"/>
              </a:ext>
            </a:extLst>
          </p:cNvPr>
          <p:cNvSpPr>
            <a:spLocks noGrp="1"/>
          </p:cNvSpPr>
          <p:nvPr>
            <p:ph type="title"/>
          </p:nvPr>
        </p:nvSpPr>
        <p:spPr>
          <a:xfrm>
            <a:off x="513038" y="265329"/>
            <a:ext cx="6195187" cy="1268984"/>
          </a:xfrm>
        </p:spPr>
        <p:txBody>
          <a:bodyPr vert="horz" lIns="91440" tIns="45720" rIns="91440" bIns="45720" rtlCol="0" anchor="t">
            <a:normAutofit/>
          </a:bodyPr>
          <a:lstStyle/>
          <a:p>
            <a:r>
              <a:rPr lang="en-US" b="1" cap="all"/>
              <a:t>Clubhouse for Youth</a:t>
            </a:r>
            <a:br>
              <a:rPr lang="en-US"/>
            </a:br>
            <a:r>
              <a:rPr lang="en-US" sz="2700">
                <a:solidFill>
                  <a:schemeClr val="accent1">
                    <a:lumMod val="75000"/>
                  </a:schemeClr>
                </a:solidFill>
              </a:rPr>
              <a:t>CHRIS 180 </a:t>
            </a:r>
          </a:p>
        </p:txBody>
      </p:sp>
      <p:sp>
        <p:nvSpPr>
          <p:cNvPr id="3" name="Content Placeholder 2">
            <a:extLst>
              <a:ext uri="{FF2B5EF4-FFF2-40B4-BE49-F238E27FC236}">
                <a16:creationId xmlns:a16="http://schemas.microsoft.com/office/drawing/2014/main" id="{8F1E61D5-FCF8-4EB9-920E-898D46895374}"/>
              </a:ext>
            </a:extLst>
          </p:cNvPr>
          <p:cNvSpPr>
            <a:spLocks noGrp="1"/>
          </p:cNvSpPr>
          <p:nvPr>
            <p:ph sz="half" idx="1"/>
          </p:nvPr>
        </p:nvSpPr>
        <p:spPr>
          <a:xfrm>
            <a:off x="565150" y="1550504"/>
            <a:ext cx="6737364" cy="4741909"/>
          </a:xfrm>
        </p:spPr>
        <p:txBody>
          <a:bodyPr vert="horz" lIns="91440" tIns="45720" rIns="91440" bIns="45720" rtlCol="0">
            <a:noAutofit/>
          </a:bodyPr>
          <a:lstStyle/>
          <a:p>
            <a:pPr marL="0" indent="0">
              <a:lnSpc>
                <a:spcPct val="90000"/>
              </a:lnSpc>
              <a:spcAft>
                <a:spcPts val="1000"/>
              </a:spcAft>
              <a:buNone/>
            </a:pPr>
            <a:r>
              <a:rPr lang="en-US" sz="1400"/>
              <a:t>The Recovery Support Clubhouse for Youth is a place where adolescents, ages 13 – 17, can spend their out of school time during nontraditional hours learning the tools, alternatives, coping skills, and socialization strategies to keep them safe and drug free. Youth participate in life skills groups, social outings, educational supports, career development/exploration, and other activities to maintain a healthy and sober lifestyle. The Clubhouse is funded through a federal grant managed by the State of Georgia.   Transportation is provided. </a:t>
            </a:r>
          </a:p>
          <a:p>
            <a:pPr marL="0" indent="0">
              <a:lnSpc>
                <a:spcPct val="90000"/>
              </a:lnSpc>
              <a:spcAft>
                <a:spcPts val="1000"/>
              </a:spcAft>
              <a:buNone/>
            </a:pPr>
            <a:r>
              <a:rPr lang="en-US" sz="1400"/>
              <a:t>Services are offered in a group setting and include:</a:t>
            </a:r>
          </a:p>
          <a:p>
            <a:pPr marL="285750">
              <a:lnSpc>
                <a:spcPct val="90000"/>
              </a:lnSpc>
            </a:pPr>
            <a:r>
              <a:rPr lang="en-US" sz="1400"/>
              <a:t>Substance abuse prevention education</a:t>
            </a:r>
          </a:p>
          <a:p>
            <a:pPr marL="285750">
              <a:lnSpc>
                <a:spcPct val="90000"/>
              </a:lnSpc>
            </a:pPr>
            <a:r>
              <a:rPr lang="en-US" sz="1400"/>
              <a:t>Behavioral health psycho-education</a:t>
            </a:r>
          </a:p>
          <a:p>
            <a:pPr marL="285750">
              <a:lnSpc>
                <a:spcPct val="90000"/>
              </a:lnSpc>
            </a:pPr>
            <a:r>
              <a:rPr lang="en-US" sz="1400"/>
              <a:t>Life and daily living skills (cooking, budgeting, time management, health and wellness)</a:t>
            </a:r>
          </a:p>
          <a:p>
            <a:pPr marL="285750">
              <a:lnSpc>
                <a:spcPct val="90000"/>
              </a:lnSpc>
            </a:pPr>
            <a:r>
              <a:rPr lang="en-US" sz="1400"/>
              <a:t>Activities include sporting events, video games, pool table and foosball</a:t>
            </a:r>
          </a:p>
          <a:p>
            <a:pPr marL="285750">
              <a:lnSpc>
                <a:spcPct val="90000"/>
              </a:lnSpc>
            </a:pPr>
            <a:r>
              <a:rPr lang="en-US" sz="1400"/>
              <a:t>Homework assistance, and customized employment preparation</a:t>
            </a:r>
          </a:p>
          <a:p>
            <a:pPr marL="285750">
              <a:lnSpc>
                <a:spcPct val="90000"/>
              </a:lnSpc>
            </a:pPr>
            <a:r>
              <a:rPr lang="en-US" sz="1400"/>
              <a:t>Youth/Peer/Family led group activities including monthly family dinners</a:t>
            </a:r>
          </a:p>
          <a:p>
            <a:pPr marL="285750">
              <a:lnSpc>
                <a:spcPct val="90000"/>
              </a:lnSpc>
            </a:pPr>
            <a:r>
              <a:rPr lang="en-US" sz="1400"/>
              <a:t>Upon completion of the program, participants are encouraged to share their experiences with their peers through Positive Peer Mentoring</a:t>
            </a:r>
          </a:p>
        </p:txBody>
      </p:sp>
      <p:pic>
        <p:nvPicPr>
          <p:cNvPr id="5" name="Content Placeholder 4">
            <a:extLst>
              <a:ext uri="{FF2B5EF4-FFF2-40B4-BE49-F238E27FC236}">
                <a16:creationId xmlns:a16="http://schemas.microsoft.com/office/drawing/2014/main" id="{B100D891-D2E9-48CE-B61E-348D470BFBD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772" r="20896" b="-2"/>
          <a:stretch/>
        </p:blipFill>
        <p:spPr>
          <a:xfrm>
            <a:off x="7534655" y="1"/>
            <a:ext cx="4657345" cy="6857999"/>
          </a:xfrm>
          <a:prstGeom prst="rect">
            <a:avLst/>
          </a:prstGeom>
        </p:spPr>
      </p:pic>
    </p:spTree>
    <p:extLst>
      <p:ext uri="{BB962C8B-B14F-4D97-AF65-F5344CB8AC3E}">
        <p14:creationId xmlns:p14="http://schemas.microsoft.com/office/powerpoint/2010/main" val="4205755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b="1" kern="1200">
                <a:solidFill>
                  <a:schemeClr val="tx1"/>
                </a:solidFill>
                <a:latin typeface="+mj-lt"/>
                <a:ea typeface="+mj-ea"/>
                <a:cs typeface="+mj-cs"/>
              </a:rPr>
              <a:t>Scenario for </a:t>
            </a:r>
            <a:r>
              <a:rPr lang="en-US" sz="6000" b="1"/>
              <a:t>Clubhouse for Youth</a:t>
            </a:r>
            <a:endParaRPr lang="en-US" sz="60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51297C84-A95E-4DDA-CE20-53692F5CDE22}"/>
              </a:ext>
            </a:extLst>
          </p:cNvPr>
          <p:cNvSpPr txBox="1"/>
          <p:nvPr/>
        </p:nvSpPr>
        <p:spPr>
          <a:xfrm>
            <a:off x="1010227" y="4404590"/>
            <a:ext cx="6600248" cy="2153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A Probation Officer (PO) is looking for a program for one of his adolescent clients who are in need of substance abuse education and wants to introduce him to other more productive ways to spend their time.  They are afraid without the proper intervention, the adolescent will end up dropping out of school or their probation being revoked.  Which program would you tell the PO about?</a:t>
            </a:r>
          </a:p>
        </p:txBody>
      </p:sp>
    </p:spTree>
    <p:extLst>
      <p:ext uri="{BB962C8B-B14F-4D97-AF65-F5344CB8AC3E}">
        <p14:creationId xmlns:p14="http://schemas.microsoft.com/office/powerpoint/2010/main" val="46771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68B5-6163-43DD-A11D-E0B7B459FD11}"/>
              </a:ext>
            </a:extLst>
          </p:cNvPr>
          <p:cNvSpPr>
            <a:spLocks noGrp="1"/>
          </p:cNvSpPr>
          <p:nvPr>
            <p:ph type="title"/>
          </p:nvPr>
        </p:nvSpPr>
        <p:spPr>
          <a:xfrm>
            <a:off x="565150" y="770890"/>
            <a:ext cx="6400999" cy="1268984"/>
          </a:xfrm>
        </p:spPr>
        <p:txBody>
          <a:bodyPr vert="horz" lIns="91440" tIns="45720" rIns="91440" bIns="45720" rtlCol="0" anchor="t">
            <a:normAutofit/>
          </a:bodyPr>
          <a:lstStyle/>
          <a:p>
            <a:pPr>
              <a:lnSpc>
                <a:spcPct val="90000"/>
              </a:lnSpc>
            </a:pPr>
            <a:r>
              <a:rPr lang="en-US" b="1"/>
              <a:t>SCHOOL-BASED THERAPY</a:t>
            </a:r>
            <a:br>
              <a:rPr lang="en-US" b="1"/>
            </a:br>
            <a:r>
              <a:rPr lang="en-US" sz="3100">
                <a:solidFill>
                  <a:schemeClr val="accent1">
                    <a:lumMod val="75000"/>
                  </a:schemeClr>
                </a:solidFill>
              </a:rPr>
              <a:t>CHRIS 180 &amp; Summit </a:t>
            </a:r>
            <a:r>
              <a:rPr lang="en-US" sz="1800" b="0" i="1">
                <a:solidFill>
                  <a:schemeClr val="accent1">
                    <a:lumMod val="75000"/>
                  </a:schemeClr>
                </a:solidFill>
              </a:rPr>
              <a:t>(limited referral)</a:t>
            </a:r>
            <a:endParaRPr lang="en-US" sz="1800" b="0" i="1"/>
          </a:p>
        </p:txBody>
      </p:sp>
      <p:sp>
        <p:nvSpPr>
          <p:cNvPr id="3" name="Content Placeholder 2">
            <a:extLst>
              <a:ext uri="{FF2B5EF4-FFF2-40B4-BE49-F238E27FC236}">
                <a16:creationId xmlns:a16="http://schemas.microsoft.com/office/drawing/2014/main" id="{8BBC3D30-D18E-4E1D-AE51-20CC5A83029A}"/>
              </a:ext>
            </a:extLst>
          </p:cNvPr>
          <p:cNvSpPr>
            <a:spLocks noGrp="1"/>
          </p:cNvSpPr>
          <p:nvPr>
            <p:ph sz="half" idx="1"/>
          </p:nvPr>
        </p:nvSpPr>
        <p:spPr>
          <a:xfrm>
            <a:off x="565150" y="2160016"/>
            <a:ext cx="6400999" cy="3601212"/>
          </a:xfrm>
        </p:spPr>
        <p:txBody>
          <a:bodyPr vert="horz" lIns="91440" tIns="45720" rIns="91440" bIns="45720" rtlCol="0">
            <a:normAutofit/>
          </a:bodyPr>
          <a:lstStyle/>
          <a:p>
            <a:pPr>
              <a:lnSpc>
                <a:spcPct val="90000"/>
              </a:lnSpc>
            </a:pPr>
            <a:r>
              <a:rPr lang="en-US" sz="1700"/>
              <a:t>School-based Mental Health Therapy is currently being provided in 66 schools within the Fulton County School District. </a:t>
            </a:r>
          </a:p>
          <a:p>
            <a:pPr>
              <a:lnSpc>
                <a:spcPct val="90000"/>
              </a:lnSpc>
            </a:pPr>
            <a:r>
              <a:rPr lang="en-US" sz="1700"/>
              <a:t>Behavioral Health provider CHRIS 180 and Summit Counseling, Inc. provides school-based therapy to students identified and referred by school counselors, teachers and staff.</a:t>
            </a:r>
          </a:p>
          <a:p>
            <a:pPr>
              <a:lnSpc>
                <a:spcPct val="90000"/>
              </a:lnSpc>
            </a:pPr>
            <a:r>
              <a:rPr lang="en-US" sz="1700"/>
              <a:t>Funding is provided to hire clinicians for staffing the school-based programs along with other programmatic needs.</a:t>
            </a:r>
          </a:p>
          <a:p>
            <a:pPr>
              <a:lnSpc>
                <a:spcPct val="90000"/>
              </a:lnSpc>
            </a:pPr>
            <a:r>
              <a:rPr lang="en-US" sz="1700"/>
              <a:t>Individual sessions are provided to students currently utilizing a hybrid model based upon the district’s policies. Virtual and in-person sessions are available.</a:t>
            </a:r>
          </a:p>
          <a:p>
            <a:pPr>
              <a:lnSpc>
                <a:spcPct val="90000"/>
              </a:lnSpc>
            </a:pPr>
            <a:endParaRPr lang="en-US" sz="1700"/>
          </a:p>
        </p:txBody>
      </p:sp>
      <p:pic>
        <p:nvPicPr>
          <p:cNvPr id="7" name="Content Placeholder 6">
            <a:extLst>
              <a:ext uri="{FF2B5EF4-FFF2-40B4-BE49-F238E27FC236}">
                <a16:creationId xmlns:a16="http://schemas.microsoft.com/office/drawing/2014/main" id="{165741D1-7DE1-41EF-8B5D-AB21B4FC8A3C}"/>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439" r="29439"/>
          <a:stretch/>
        </p:blipFill>
        <p:spPr>
          <a:xfrm>
            <a:off x="7531299" y="681645"/>
            <a:ext cx="4005810" cy="5486057"/>
          </a:xfrm>
          <a:prstGeom prst="rect">
            <a:avLst/>
          </a:prstGeom>
        </p:spPr>
      </p:pic>
    </p:spTree>
    <p:extLst>
      <p:ext uri="{BB962C8B-B14F-4D97-AF65-F5344CB8AC3E}">
        <p14:creationId xmlns:p14="http://schemas.microsoft.com/office/powerpoint/2010/main" val="1615853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4E25-78B8-4B6D-A030-5833C5870C46}"/>
              </a:ext>
            </a:extLst>
          </p:cNvPr>
          <p:cNvSpPr>
            <a:spLocks noGrp="1"/>
          </p:cNvSpPr>
          <p:nvPr>
            <p:ph type="title"/>
          </p:nvPr>
        </p:nvSpPr>
        <p:spPr>
          <a:xfrm>
            <a:off x="565150" y="770890"/>
            <a:ext cx="5018677" cy="1268984"/>
          </a:xfrm>
        </p:spPr>
        <p:txBody>
          <a:bodyPr vert="horz" lIns="91440" tIns="45720" rIns="91440" bIns="45720" rtlCol="0" anchor="t">
            <a:normAutofit/>
          </a:bodyPr>
          <a:lstStyle/>
          <a:p>
            <a:r>
              <a:rPr lang="en-US" b="1"/>
              <a:t>TEXT 4 HELP</a:t>
            </a:r>
            <a:br>
              <a:rPr lang="en-US"/>
            </a:br>
            <a:r>
              <a:rPr lang="en-US" sz="3100">
                <a:solidFill>
                  <a:schemeClr val="accent1">
                    <a:lumMod val="75000"/>
                  </a:schemeClr>
                </a:solidFill>
              </a:rPr>
              <a:t>CHRIS 180 </a:t>
            </a:r>
            <a:r>
              <a:rPr lang="en-US" sz="1600" b="0" i="1">
                <a:solidFill>
                  <a:schemeClr val="accent1">
                    <a:lumMod val="75000"/>
                  </a:schemeClr>
                </a:solidFill>
              </a:rPr>
              <a:t>(cannot refer to program)</a:t>
            </a:r>
            <a:endParaRPr lang="en-US" sz="1600">
              <a:solidFill>
                <a:schemeClr val="accent1">
                  <a:lumMod val="75000"/>
                </a:schemeClr>
              </a:solidFill>
            </a:endParaRPr>
          </a:p>
        </p:txBody>
      </p:sp>
      <p:sp>
        <p:nvSpPr>
          <p:cNvPr id="3" name="Content Placeholder 2">
            <a:extLst>
              <a:ext uri="{FF2B5EF4-FFF2-40B4-BE49-F238E27FC236}">
                <a16:creationId xmlns:a16="http://schemas.microsoft.com/office/drawing/2014/main" id="{9059B46A-9084-427C-8717-7514C6230583}"/>
              </a:ext>
            </a:extLst>
          </p:cNvPr>
          <p:cNvSpPr>
            <a:spLocks noGrp="1"/>
          </p:cNvSpPr>
          <p:nvPr>
            <p:ph sz="half" idx="1"/>
          </p:nvPr>
        </p:nvSpPr>
        <p:spPr>
          <a:xfrm>
            <a:off x="565150" y="2160016"/>
            <a:ext cx="5018677" cy="4336200"/>
          </a:xfrm>
        </p:spPr>
        <p:txBody>
          <a:bodyPr vert="horz" lIns="91440" tIns="45720" rIns="91440" bIns="45720" rtlCol="0">
            <a:normAutofit lnSpcReduction="10000"/>
          </a:bodyPr>
          <a:lstStyle/>
          <a:p>
            <a:pPr>
              <a:lnSpc>
                <a:spcPct val="90000"/>
              </a:lnSpc>
            </a:pPr>
            <a:r>
              <a:rPr lang="en-US" sz="2000"/>
              <a:t>Utilizing LEAD’s, (Linking Efforts Against Drugs), technology beginning in 2018, the Text 4 Help Program enables all public middle and high school students within Fulton County access to the confidential texting line free of cost.  </a:t>
            </a:r>
          </a:p>
          <a:p>
            <a:pPr>
              <a:lnSpc>
                <a:spcPct val="90000"/>
              </a:lnSpc>
            </a:pPr>
            <a:endParaRPr lang="en-US" sz="2000"/>
          </a:p>
          <a:p>
            <a:pPr>
              <a:lnSpc>
                <a:spcPct val="90000"/>
              </a:lnSpc>
            </a:pPr>
            <a:r>
              <a:rPr lang="en-US" sz="2000"/>
              <a:t>Text 4 Help allows students to connect confidentially through text messages to licensed mental health professionals for resources and referrals 24 hours a day/ 7 days per week. As a part of CHRIS 180’s contract with BHDD, licensed clinicians are on call 24/7 to receive &amp; respond to text messages usually within 3 minutes of receipt of a text.</a:t>
            </a:r>
          </a:p>
          <a:p>
            <a:pPr>
              <a:lnSpc>
                <a:spcPct val="90000"/>
              </a:lnSpc>
            </a:pPr>
            <a:endParaRPr lang="en-US" sz="1500"/>
          </a:p>
        </p:txBody>
      </p:sp>
      <p:pic>
        <p:nvPicPr>
          <p:cNvPr id="5" name="Picture Placeholder 3">
            <a:extLst>
              <a:ext uri="{FF2B5EF4-FFF2-40B4-BE49-F238E27FC236}">
                <a16:creationId xmlns:a16="http://schemas.microsoft.com/office/drawing/2014/main" id="{4282DA6A-8057-417C-A2E6-CB0CE43741F2}"/>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50" r="23650"/>
          <a:stretch/>
        </p:blipFill>
        <p:spPr>
          <a:xfrm>
            <a:off x="6230213" y="768334"/>
            <a:ext cx="5318776" cy="5318776"/>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3526634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CC467F-94D4-4201-A3C1-1095FE4549B1}"/>
              </a:ext>
            </a:extLst>
          </p:cNvPr>
          <p:cNvSpPr>
            <a:spLocks noGrp="1"/>
          </p:cNvSpPr>
          <p:nvPr>
            <p:ph type="title"/>
          </p:nvPr>
        </p:nvSpPr>
        <p:spPr>
          <a:xfrm>
            <a:off x="4038600" y="1610978"/>
            <a:ext cx="7644627" cy="2751086"/>
          </a:xfrm>
        </p:spPr>
        <p:txBody>
          <a:bodyPr vert="horz" lIns="91440" tIns="45720" rIns="91440" bIns="45720" rtlCol="0" anchor="b">
            <a:normAutofit/>
          </a:bodyPr>
          <a:lstStyle/>
          <a:p>
            <a:pPr algn="r"/>
            <a:r>
              <a:rPr lang="en-US" sz="6000" b="1" kern="1200">
                <a:solidFill>
                  <a:schemeClr val="tx1"/>
                </a:solidFill>
                <a:latin typeface="+mj-lt"/>
                <a:ea typeface="+mj-ea"/>
                <a:cs typeface="+mj-cs"/>
              </a:rPr>
              <a:t>Scenario for School Based Services</a:t>
            </a:r>
          </a:p>
        </p:txBody>
      </p:sp>
      <p:sp>
        <p:nvSpPr>
          <p:cNvPr id="3" name="TextBox 2">
            <a:extLst>
              <a:ext uri="{FF2B5EF4-FFF2-40B4-BE49-F238E27FC236}">
                <a16:creationId xmlns:a16="http://schemas.microsoft.com/office/drawing/2014/main" id="{51297C84-A95E-4DDA-CE20-53692F5CDE22}"/>
              </a:ext>
            </a:extLst>
          </p:cNvPr>
          <p:cNvSpPr txBox="1"/>
          <p:nvPr/>
        </p:nvSpPr>
        <p:spPr>
          <a:xfrm>
            <a:off x="1010227" y="4404590"/>
            <a:ext cx="6600248" cy="1561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Your 15 </a:t>
            </a:r>
            <a:r>
              <a:rPr lang="en-US" sz="1800" b="1" err="1">
                <a:effectLst/>
                <a:latin typeface="Calibri" panose="020F0502020204030204" pitchFamily="34" charset="0"/>
                <a:ea typeface="Calibri" panose="020F0502020204030204" pitchFamily="34" charset="0"/>
                <a:cs typeface="Times New Roman" panose="02020603050405020304" pitchFamily="18" charset="0"/>
              </a:rPr>
              <a:t>y.o</a:t>
            </a:r>
            <a:r>
              <a:rPr lang="en-US" sz="1800" b="1">
                <a:effectLst/>
                <a:latin typeface="Calibri" panose="020F0502020204030204" pitchFamily="34" charset="0"/>
                <a:ea typeface="Calibri" panose="020F0502020204030204" pitchFamily="34" charset="0"/>
                <a:cs typeface="Times New Roman" panose="02020603050405020304" pitchFamily="18" charset="0"/>
              </a:rPr>
              <a:t>. child is constantly disrupting his class and displaying anger issues and his Teacher reaches out to you to express her concerns and wants to refer him/her for therapeutic services. You haven’t had good experiences with the mental health system in the past. What would you do? </a:t>
            </a:r>
          </a:p>
        </p:txBody>
      </p:sp>
    </p:spTree>
    <p:extLst>
      <p:ext uri="{BB962C8B-B14F-4D97-AF65-F5344CB8AC3E}">
        <p14:creationId xmlns:p14="http://schemas.microsoft.com/office/powerpoint/2010/main" val="3141012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1B51-CBE6-4422-A50D-E39FBA1CF9E4}"/>
              </a:ext>
            </a:extLst>
          </p:cNvPr>
          <p:cNvSpPr>
            <a:spLocks noGrp="1"/>
          </p:cNvSpPr>
          <p:nvPr>
            <p:ph type="title"/>
          </p:nvPr>
        </p:nvSpPr>
        <p:spPr>
          <a:xfrm>
            <a:off x="565150" y="770890"/>
            <a:ext cx="5018677" cy="1268984"/>
          </a:xfrm>
        </p:spPr>
        <p:txBody>
          <a:bodyPr vert="horz" lIns="91440" tIns="45720" rIns="91440" bIns="45720" rtlCol="0" anchor="t">
            <a:normAutofit fontScale="90000"/>
          </a:bodyPr>
          <a:lstStyle/>
          <a:p>
            <a:pPr>
              <a:lnSpc>
                <a:spcPct val="90000"/>
              </a:lnSpc>
            </a:pPr>
            <a:r>
              <a:rPr lang="en-US" b="1"/>
              <a:t>Making a referral is EASY</a:t>
            </a:r>
          </a:p>
        </p:txBody>
      </p:sp>
      <p:sp>
        <p:nvSpPr>
          <p:cNvPr id="4" name="Content Placeholder 3">
            <a:extLst>
              <a:ext uri="{FF2B5EF4-FFF2-40B4-BE49-F238E27FC236}">
                <a16:creationId xmlns:a16="http://schemas.microsoft.com/office/drawing/2014/main" id="{871C6636-8B57-4036-899C-97A04F450148}"/>
              </a:ext>
            </a:extLst>
          </p:cNvPr>
          <p:cNvSpPr>
            <a:spLocks noGrp="1"/>
          </p:cNvSpPr>
          <p:nvPr>
            <p:ph sz="half" idx="2"/>
          </p:nvPr>
        </p:nvSpPr>
        <p:spPr>
          <a:xfrm>
            <a:off x="565150" y="2160016"/>
            <a:ext cx="5018677" cy="3601212"/>
          </a:xfrm>
        </p:spPr>
        <p:txBody>
          <a:bodyPr vert="horz" lIns="91440" tIns="45720" rIns="91440" bIns="45720" rtlCol="0">
            <a:normAutofit/>
          </a:bodyPr>
          <a:lstStyle/>
          <a:p>
            <a:pPr marL="0" indent="0">
              <a:buNone/>
            </a:pPr>
            <a:r>
              <a:rPr lang="en-US"/>
              <a:t>BHDD Main Office  404-612-6520</a:t>
            </a:r>
          </a:p>
          <a:p>
            <a:pPr marL="0"/>
            <a:endParaRPr lang="en-US"/>
          </a:p>
          <a:p>
            <a:pPr marL="0" indent="0">
              <a:buNone/>
            </a:pPr>
            <a:r>
              <a:rPr lang="en-US"/>
              <a:t>Referral Email: fcbhn</a:t>
            </a:r>
            <a:r>
              <a:rPr lang="en-US">
                <a:hlinkClick r:id="rId3"/>
              </a:rPr>
              <a:t>@fultoncountyga.gov</a:t>
            </a:r>
            <a:r>
              <a:rPr lang="en-US"/>
              <a:t> </a:t>
            </a:r>
          </a:p>
          <a:p>
            <a:pPr marL="0" indent="0">
              <a:buNone/>
            </a:pPr>
            <a:endParaRPr lang="en-US"/>
          </a:p>
        </p:txBody>
      </p:sp>
      <p:pic>
        <p:nvPicPr>
          <p:cNvPr id="6" name="Picture 5">
            <a:extLst>
              <a:ext uri="{FF2B5EF4-FFF2-40B4-BE49-F238E27FC236}">
                <a16:creationId xmlns:a16="http://schemas.microsoft.com/office/drawing/2014/main" id="{45074B01-AAB3-4EE5-ACD3-9219B1A3030D}"/>
              </a:ext>
            </a:extLst>
          </p:cNvPr>
          <p:cNvPicPr>
            <a:picLocks noChangeAspect="1"/>
          </p:cNvPicPr>
          <p:nvPr/>
        </p:nvPicPr>
        <p:blipFill rotWithShape="1">
          <a:blip r:embed="rId4"/>
          <a:srcRect l="37403" t="29745" r="37112" b="14234"/>
          <a:stretch/>
        </p:blipFill>
        <p:spPr>
          <a:xfrm>
            <a:off x="6064523" y="668052"/>
            <a:ext cx="4647020" cy="5745999"/>
          </a:xfrm>
          <a:prstGeom prst="rect">
            <a:avLst/>
          </a:prstGeom>
        </p:spPr>
      </p:pic>
    </p:spTree>
    <p:extLst>
      <p:ext uri="{BB962C8B-B14F-4D97-AF65-F5344CB8AC3E}">
        <p14:creationId xmlns:p14="http://schemas.microsoft.com/office/powerpoint/2010/main" val="2817768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25777881-6276-4F43-9A83-3C70FE3D2C1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b="1">
                <a:solidFill>
                  <a:srgbClr val="FFFFFF"/>
                </a:solidFill>
              </a:rPr>
              <a:t>SPECIAL PROJECTS AND UPCOMING INITIATIVES</a:t>
            </a:r>
            <a:endParaRPr lang="en-US" sz="3400" b="1" kern="120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D4EF426C-7330-4CF1-91AE-0D8EA6BE56B3}"/>
              </a:ext>
            </a:extLst>
          </p:cNvPr>
          <p:cNvPicPr>
            <a:picLocks noChangeAspect="1"/>
          </p:cNvPicPr>
          <p:nvPr/>
        </p:nvPicPr>
        <p:blipFill>
          <a:blip r:embed="rId3"/>
          <a:stretch>
            <a:fillRect/>
          </a:stretch>
        </p:blipFill>
        <p:spPr>
          <a:xfrm>
            <a:off x="4419601" y="780651"/>
            <a:ext cx="7238999" cy="5384005"/>
          </a:xfrm>
          <a:prstGeom prst="rect">
            <a:avLst/>
          </a:prstGeom>
        </p:spPr>
      </p:pic>
    </p:spTree>
    <p:extLst>
      <p:ext uri="{BB962C8B-B14F-4D97-AF65-F5344CB8AC3E}">
        <p14:creationId xmlns:p14="http://schemas.microsoft.com/office/powerpoint/2010/main" val="4169015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0BF-4DA4-4524-8B54-B41D40BA9C24}"/>
              </a:ext>
            </a:extLst>
          </p:cNvPr>
          <p:cNvSpPr>
            <a:spLocks noGrp="1"/>
          </p:cNvSpPr>
          <p:nvPr>
            <p:ph type="title"/>
          </p:nvPr>
        </p:nvSpPr>
        <p:spPr>
          <a:xfrm>
            <a:off x="565150" y="770890"/>
            <a:ext cx="7645400" cy="1268984"/>
          </a:xfrm>
        </p:spPr>
        <p:txBody>
          <a:bodyPr>
            <a:normAutofit fontScale="90000"/>
          </a:bodyPr>
          <a:lstStyle/>
          <a:p>
            <a:r>
              <a:rPr lang="en-US" b="1"/>
              <a:t>Community Outreach – Advancing Health Literacy Grant</a:t>
            </a:r>
          </a:p>
        </p:txBody>
      </p:sp>
      <p:pic>
        <p:nvPicPr>
          <p:cNvPr id="6" name="Google Shape;264;p31">
            <a:extLst>
              <a:ext uri="{FF2B5EF4-FFF2-40B4-BE49-F238E27FC236}">
                <a16:creationId xmlns:a16="http://schemas.microsoft.com/office/drawing/2014/main" id="{E091AAFF-27CE-4EE2-B263-869B6206806D}"/>
              </a:ext>
            </a:extLst>
          </p:cNvPr>
          <p:cNvPicPr preferRelativeResize="0">
            <a:picLocks noGrp="1"/>
          </p:cNvPicPr>
          <p:nvPr>
            <p:ph sz="half" idx="2"/>
          </p:nvPr>
        </p:nvPicPr>
        <p:blipFill>
          <a:blip r:embed="rId3">
            <a:alphaModFix/>
          </a:blip>
          <a:stretch>
            <a:fillRect/>
          </a:stretch>
        </p:blipFill>
        <p:spPr>
          <a:xfrm>
            <a:off x="6745288" y="2365375"/>
            <a:ext cx="4527550" cy="3395663"/>
          </a:xfrm>
          <a:prstGeom prst="rect">
            <a:avLst/>
          </a:prstGeom>
          <a:noFill/>
          <a:ln>
            <a:noFill/>
          </a:ln>
        </p:spPr>
      </p:pic>
      <p:sp>
        <p:nvSpPr>
          <p:cNvPr id="4" name="Content Placeholder 3">
            <a:extLst>
              <a:ext uri="{FF2B5EF4-FFF2-40B4-BE49-F238E27FC236}">
                <a16:creationId xmlns:a16="http://schemas.microsoft.com/office/drawing/2014/main" id="{EC7350A2-356D-4E68-8CF8-17AE1005462A}"/>
              </a:ext>
            </a:extLst>
          </p:cNvPr>
          <p:cNvSpPr>
            <a:spLocks noGrp="1"/>
          </p:cNvSpPr>
          <p:nvPr>
            <p:ph sz="half" idx="1"/>
          </p:nvPr>
        </p:nvSpPr>
        <p:spPr>
          <a:xfrm>
            <a:off x="847725" y="1921946"/>
            <a:ext cx="5581650" cy="4351338"/>
          </a:xfrm>
        </p:spPr>
        <p:txBody>
          <a:bodyPr>
            <a:normAutofit lnSpcReduction="10000"/>
          </a:bodyPr>
          <a:lstStyle/>
          <a:p>
            <a:pPr marL="457200" lvl="0" indent="0" algn="l" rtl="0">
              <a:lnSpc>
                <a:spcPct val="95000"/>
              </a:lnSpc>
              <a:spcBef>
                <a:spcPts val="0"/>
              </a:spcBef>
              <a:spcAft>
                <a:spcPts val="0"/>
              </a:spcAft>
              <a:buSzPts val="935"/>
              <a:buNone/>
            </a:pPr>
            <a:r>
              <a:rPr lang="en-US" sz="2000" b="1"/>
              <a:t>July 1, 2021 – June 30,2024 </a:t>
            </a:r>
          </a:p>
          <a:p>
            <a:pPr marL="457200" lvl="0" indent="-311467" algn="l" rtl="0">
              <a:lnSpc>
                <a:spcPct val="95000"/>
              </a:lnSpc>
              <a:spcBef>
                <a:spcPts val="1200"/>
              </a:spcBef>
              <a:spcAft>
                <a:spcPts val="0"/>
              </a:spcAft>
              <a:buClr>
                <a:schemeClr val="accent5"/>
              </a:buClr>
              <a:buSzPts val="1305"/>
              <a:buChar char="●"/>
            </a:pPr>
            <a:r>
              <a:rPr lang="en-US" sz="2000"/>
              <a:t>Fulton County Dept of Behavioral Health &amp; Developmental Disabilities was awarded a $3.9 million grant from the US Department of Health &amp; Human Services </a:t>
            </a:r>
            <a:r>
              <a:rPr lang="en-US" sz="2000" b="1"/>
              <a:t> </a:t>
            </a:r>
          </a:p>
          <a:p>
            <a:pPr marL="457200" lvl="0" indent="-317817" algn="l" rtl="0">
              <a:lnSpc>
                <a:spcPct val="95000"/>
              </a:lnSpc>
              <a:spcBef>
                <a:spcPts val="600"/>
              </a:spcBef>
              <a:spcAft>
                <a:spcPts val="0"/>
              </a:spcAft>
              <a:buClr>
                <a:schemeClr val="accent5"/>
              </a:buClr>
              <a:buSzPts val="1405"/>
              <a:buChar char="●"/>
            </a:pPr>
            <a:r>
              <a:rPr lang="en-US" sz="2000" b="1" u="sng"/>
              <a:t>Purpose</a:t>
            </a:r>
            <a:r>
              <a:rPr lang="en-US" sz="2000" b="1"/>
              <a:t>: </a:t>
            </a:r>
            <a:r>
              <a:rPr lang="en-US" sz="2000"/>
              <a:t>Encourage COVID mitigation efforts and access to behavioral health services among racial and ethnic minorities &amp; other vulnerable communities. </a:t>
            </a:r>
          </a:p>
          <a:p>
            <a:pPr marL="457200" lvl="0" indent="-311467" algn="l" rtl="0">
              <a:lnSpc>
                <a:spcPct val="95000"/>
              </a:lnSpc>
              <a:spcBef>
                <a:spcPts val="600"/>
              </a:spcBef>
              <a:spcAft>
                <a:spcPts val="0"/>
              </a:spcAft>
              <a:buClr>
                <a:schemeClr val="accent5"/>
              </a:buClr>
              <a:buSzPts val="1305"/>
              <a:buChar char="●"/>
            </a:pPr>
            <a:r>
              <a:rPr lang="en-US" sz="2000" b="1"/>
              <a:t>In Collaboration with:</a:t>
            </a:r>
          </a:p>
          <a:p>
            <a:pPr marL="914400" lvl="1" indent="-311467" algn="l" rtl="0">
              <a:lnSpc>
                <a:spcPct val="95000"/>
              </a:lnSpc>
              <a:spcBef>
                <a:spcPts val="0"/>
              </a:spcBef>
              <a:spcAft>
                <a:spcPts val="0"/>
              </a:spcAft>
              <a:buClr>
                <a:schemeClr val="accent5"/>
              </a:buClr>
              <a:buSzPts val="1305"/>
              <a:buChar char="○"/>
            </a:pPr>
            <a:r>
              <a:rPr lang="en-US" sz="2000"/>
              <a:t>Fulton County Board of Health</a:t>
            </a:r>
          </a:p>
          <a:p>
            <a:pPr marL="914400" lvl="1" indent="-311467" algn="l" rtl="0">
              <a:lnSpc>
                <a:spcPct val="95000"/>
              </a:lnSpc>
              <a:spcBef>
                <a:spcPts val="0"/>
              </a:spcBef>
              <a:spcAft>
                <a:spcPts val="0"/>
              </a:spcAft>
              <a:buClr>
                <a:schemeClr val="accent5"/>
              </a:buClr>
              <a:buSzPts val="1305"/>
              <a:buChar char="○"/>
            </a:pPr>
            <a:r>
              <a:rPr lang="en-US" sz="2000"/>
              <a:t>Morehouse School of Medicine</a:t>
            </a:r>
          </a:p>
          <a:p>
            <a:pPr marL="914400" lvl="1" indent="-311467" algn="l" rtl="0">
              <a:lnSpc>
                <a:spcPct val="95000"/>
              </a:lnSpc>
              <a:spcBef>
                <a:spcPts val="0"/>
              </a:spcBef>
              <a:spcAft>
                <a:spcPts val="0"/>
              </a:spcAft>
              <a:buClr>
                <a:schemeClr val="accent5"/>
              </a:buClr>
              <a:buSzPts val="1305"/>
              <a:buChar char="○"/>
            </a:pPr>
            <a:r>
              <a:rPr lang="en-US" sz="2000"/>
              <a:t>Blk Cross Inc</a:t>
            </a:r>
          </a:p>
          <a:p>
            <a:pPr marL="914400" lvl="1" indent="-311467" algn="l" rtl="0">
              <a:lnSpc>
                <a:spcPct val="95000"/>
              </a:lnSpc>
              <a:spcBef>
                <a:spcPts val="0"/>
              </a:spcBef>
              <a:spcAft>
                <a:spcPts val="0"/>
              </a:spcAft>
              <a:buClr>
                <a:schemeClr val="accent5"/>
              </a:buClr>
              <a:buSzPts val="1305"/>
              <a:buChar char="○"/>
            </a:pPr>
            <a:r>
              <a:rPr lang="en-US" sz="2000"/>
              <a:t>Department of External Affairs</a:t>
            </a:r>
          </a:p>
          <a:p>
            <a:endParaRPr lang="en-US"/>
          </a:p>
        </p:txBody>
      </p:sp>
    </p:spTree>
    <p:extLst>
      <p:ext uri="{BB962C8B-B14F-4D97-AF65-F5344CB8AC3E}">
        <p14:creationId xmlns:p14="http://schemas.microsoft.com/office/powerpoint/2010/main" val="241257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0BF-4DA4-4524-8B54-B41D40BA9C24}"/>
              </a:ext>
            </a:extLst>
          </p:cNvPr>
          <p:cNvSpPr>
            <a:spLocks noGrp="1"/>
          </p:cNvSpPr>
          <p:nvPr>
            <p:ph type="title"/>
          </p:nvPr>
        </p:nvSpPr>
        <p:spPr>
          <a:xfrm>
            <a:off x="565150" y="770890"/>
            <a:ext cx="7645400" cy="1268984"/>
          </a:xfrm>
        </p:spPr>
        <p:txBody>
          <a:bodyPr>
            <a:normAutofit fontScale="90000"/>
          </a:bodyPr>
          <a:lstStyle/>
          <a:p>
            <a:r>
              <a:rPr lang="en-US" b="1"/>
              <a:t>Community Outreach – Advancing Health Literacy Grant</a:t>
            </a:r>
          </a:p>
        </p:txBody>
      </p:sp>
      <p:pic>
        <p:nvPicPr>
          <p:cNvPr id="5" name="Google Shape;202;p23">
            <a:extLst>
              <a:ext uri="{FF2B5EF4-FFF2-40B4-BE49-F238E27FC236}">
                <a16:creationId xmlns:a16="http://schemas.microsoft.com/office/drawing/2014/main" id="{8A3169F1-C878-4819-A7ED-C1325C34B59A}"/>
              </a:ext>
            </a:extLst>
          </p:cNvPr>
          <p:cNvPicPr preferRelativeResize="0">
            <a:picLocks noGrp="1"/>
          </p:cNvPicPr>
          <p:nvPr>
            <p:ph sz="half" idx="1"/>
          </p:nvPr>
        </p:nvPicPr>
        <p:blipFill>
          <a:blip r:embed="rId3">
            <a:alphaModFix/>
          </a:blip>
          <a:stretch>
            <a:fillRect/>
          </a:stretch>
        </p:blipFill>
        <p:spPr>
          <a:xfrm>
            <a:off x="565150" y="2136195"/>
            <a:ext cx="4881563" cy="3624843"/>
          </a:xfrm>
          <a:prstGeom prst="rect">
            <a:avLst/>
          </a:prstGeom>
          <a:noFill/>
          <a:ln>
            <a:noFill/>
          </a:ln>
        </p:spPr>
      </p:pic>
      <p:sp>
        <p:nvSpPr>
          <p:cNvPr id="7" name="TextBox 6">
            <a:extLst>
              <a:ext uri="{FF2B5EF4-FFF2-40B4-BE49-F238E27FC236}">
                <a16:creationId xmlns:a16="http://schemas.microsoft.com/office/drawing/2014/main" id="{1D2A0D6C-F99A-4151-B620-3571D343B63C}"/>
              </a:ext>
            </a:extLst>
          </p:cNvPr>
          <p:cNvSpPr txBox="1"/>
          <p:nvPr/>
        </p:nvSpPr>
        <p:spPr>
          <a:xfrm>
            <a:off x="2286000" y="6273284"/>
            <a:ext cx="6096000" cy="369332"/>
          </a:xfrm>
          <a:prstGeom prst="rect">
            <a:avLst/>
          </a:prstGeom>
          <a:noFill/>
        </p:spPr>
        <p:txBody>
          <a:bodyPr wrap="square">
            <a:spAutoFit/>
          </a:bodyPr>
          <a:lstStyle/>
          <a:p>
            <a:r>
              <a:rPr lang="en-US"/>
              <a:t>https://www.fultoncountyga.gov/behavioralhealthmobileunit</a:t>
            </a:r>
          </a:p>
        </p:txBody>
      </p:sp>
      <p:sp>
        <p:nvSpPr>
          <p:cNvPr id="4" name="Content Placeholder 3">
            <a:extLst>
              <a:ext uri="{FF2B5EF4-FFF2-40B4-BE49-F238E27FC236}">
                <a16:creationId xmlns:a16="http://schemas.microsoft.com/office/drawing/2014/main" id="{AE46904B-7CB7-47CE-9208-9D7A77758934}"/>
              </a:ext>
            </a:extLst>
          </p:cNvPr>
          <p:cNvSpPr>
            <a:spLocks noGrp="1"/>
          </p:cNvSpPr>
          <p:nvPr>
            <p:ph sz="half" idx="2"/>
          </p:nvPr>
        </p:nvSpPr>
        <p:spPr>
          <a:xfrm>
            <a:off x="6096000" y="2136195"/>
            <a:ext cx="5181600" cy="3624843"/>
          </a:xfrm>
        </p:spPr>
        <p:txBody>
          <a:bodyPr>
            <a:normAutofit fontScale="32500" lnSpcReduction="20000"/>
          </a:bodyPr>
          <a:lstStyle/>
          <a:p>
            <a:pPr marL="0" indent="0">
              <a:buNone/>
            </a:pPr>
            <a:endParaRPr lang="en-US" sz="4000" b="1" i="0">
              <a:solidFill>
                <a:srgbClr val="727272"/>
              </a:solidFill>
              <a:effectLst/>
              <a:latin typeface="Open Sans" panose="020B0606030504020204" pitchFamily="34" charset="0"/>
            </a:endParaRPr>
          </a:p>
          <a:p>
            <a:r>
              <a:rPr lang="en-US" sz="4000" b="1" i="0">
                <a:effectLst/>
                <a:latin typeface="Open Sans" panose="020B0606030504020204" pitchFamily="34" charset="0"/>
              </a:rPr>
              <a:t>The state-of-the-art vehicle features three private consultation rooms, telehealth services, interior and exterior monitors, a large screen television, a restroom, and wheelchair accessibility.</a:t>
            </a:r>
          </a:p>
          <a:p>
            <a:pPr algn="l">
              <a:buFont typeface="Arial" panose="020B0604020202020204" pitchFamily="34" charset="0"/>
              <a:buChar char="•"/>
            </a:pPr>
            <a:r>
              <a:rPr lang="en-US" sz="4000" b="1" i="0">
                <a:effectLst/>
                <a:latin typeface="Open Sans" panose="020B0606030504020204" pitchFamily="34" charset="0"/>
              </a:rPr>
              <a:t>Information about mental illness, substance use disorders, COVID-19, and COVID-19 vaccinations and boosters that are recommended by the US Centers for Disease Control and Prevention (CDC)</a:t>
            </a:r>
          </a:p>
          <a:p>
            <a:pPr algn="l">
              <a:buFont typeface="Arial" panose="020B0604020202020204" pitchFamily="34" charset="0"/>
              <a:buChar char="•"/>
            </a:pPr>
            <a:r>
              <a:rPr lang="en-US" sz="4000" b="1" i="0">
                <a:effectLst/>
                <a:latin typeface="Open Sans" panose="020B0606030504020204" pitchFamily="34" charset="0"/>
              </a:rPr>
              <a:t>Information about behavioral health services offered by the Fulton County Behavioral Health Network and assistance with accessing care</a:t>
            </a:r>
          </a:p>
          <a:p>
            <a:pPr algn="l">
              <a:buFont typeface="Arial" panose="020B0604020202020204" pitchFamily="34" charset="0"/>
              <a:buChar char="•"/>
            </a:pPr>
            <a:r>
              <a:rPr lang="en-US" sz="4000" b="1" i="0">
                <a:effectLst/>
                <a:latin typeface="Open Sans" panose="020B0606030504020204" pitchFamily="34" charset="0"/>
              </a:rPr>
              <a:t>Assistance with scheduling an appointment at a Fulton County Behavioral Health Network location</a:t>
            </a:r>
          </a:p>
          <a:p>
            <a:pPr algn="l">
              <a:buFont typeface="Arial" panose="020B0604020202020204" pitchFamily="34" charset="0"/>
              <a:buChar char="•"/>
            </a:pPr>
            <a:r>
              <a:rPr lang="en-US" sz="4000" b="1" i="0">
                <a:effectLst/>
                <a:latin typeface="Open Sans" panose="020B0606030504020204" pitchFamily="34" charset="0"/>
              </a:rPr>
              <a:t>Participation in events that promote preventive health measures, most specifically those offering COVID-19 and vaccine-related education</a:t>
            </a:r>
          </a:p>
          <a:p>
            <a:pPr marL="0" indent="0">
              <a:buNone/>
            </a:pPr>
            <a:br>
              <a:rPr lang="en-US"/>
            </a:br>
            <a:endParaRPr lang="en-US"/>
          </a:p>
        </p:txBody>
      </p:sp>
    </p:spTree>
    <p:extLst>
      <p:ext uri="{BB962C8B-B14F-4D97-AF65-F5344CB8AC3E}">
        <p14:creationId xmlns:p14="http://schemas.microsoft.com/office/powerpoint/2010/main" val="2776945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F9112-30C1-407D-9255-CDEA8A9AD0B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Happening in 2024</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D6A01A-458C-46F3-89F0-5762589E393E}"/>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a:r>
              <a:rPr lang="en-US" sz="2200" b="1"/>
              <a:t>Behavioral Health Crisis Center</a:t>
            </a:r>
          </a:p>
          <a:p>
            <a:pPr marL="342900"/>
            <a:r>
              <a:rPr lang="en-US" sz="2200"/>
              <a:t>Slated for completion in Feb 2024</a:t>
            </a:r>
          </a:p>
          <a:p>
            <a:pPr marL="342900"/>
            <a:r>
              <a:rPr lang="en-US" sz="2200">
                <a:highlight>
                  <a:srgbClr val="FFFFFF"/>
                </a:highlight>
              </a:rPr>
              <a:t>Crisis Center will provide services that include crisis intervention and stabilization services for adults.</a:t>
            </a:r>
            <a:endParaRPr lang="en-US" sz="2200"/>
          </a:p>
          <a:p>
            <a:pPr marL="342900"/>
            <a:r>
              <a:rPr lang="en-US" sz="2200"/>
              <a:t>Housed at Oak Hill, Child, Family and Adolescent Center: 2805 Metropolitan Pkwy SW, Atlanta, GA 30315</a:t>
            </a:r>
          </a:p>
          <a:p>
            <a:pPr marL="342900"/>
            <a:r>
              <a:rPr lang="en-US" sz="2200"/>
              <a:t>Facility will include 24 bed crisis stabilization unit with 16 observation chairs with enhanced entry based on the living room model.</a:t>
            </a:r>
          </a:p>
          <a:p>
            <a:pPr marL="0"/>
            <a:endParaRPr lang="en-US" sz="2200"/>
          </a:p>
        </p:txBody>
      </p:sp>
      <p:pic>
        <p:nvPicPr>
          <p:cNvPr id="6" name="Content Placeholder 5">
            <a:extLst>
              <a:ext uri="{FF2B5EF4-FFF2-40B4-BE49-F238E27FC236}">
                <a16:creationId xmlns:a16="http://schemas.microsoft.com/office/drawing/2014/main" id="{5E54D8A4-DAF4-4AEF-9FF2-4E638BA2CC4E}"/>
              </a:ext>
            </a:extLst>
          </p:cNvPr>
          <p:cNvPicPr>
            <a:picLocks noGrp="1" noChangeAspect="1"/>
          </p:cNvPicPr>
          <p:nvPr>
            <p:ph sz="half" idx="2"/>
          </p:nvPr>
        </p:nvPicPr>
        <p:blipFill rotWithShape="1">
          <a:blip r:embed="rId3"/>
          <a:srcRect l="6887" r="20959"/>
          <a:stretch/>
        </p:blipFill>
        <p:spPr>
          <a:xfrm>
            <a:off x="7675658" y="2093976"/>
            <a:ext cx="3941064" cy="4096512"/>
          </a:xfrm>
          <a:prstGeom prst="rect">
            <a:avLst/>
          </a:prstGeom>
        </p:spPr>
      </p:pic>
    </p:spTree>
    <p:extLst>
      <p:ext uri="{BB962C8B-B14F-4D97-AF65-F5344CB8AC3E}">
        <p14:creationId xmlns:p14="http://schemas.microsoft.com/office/powerpoint/2010/main" val="16572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5736" y="1202173"/>
            <a:ext cx="1993490" cy="872434"/>
          </a:xfrm>
        </p:spPr>
        <p:txBody>
          <a:bodyPr>
            <a:normAutofit/>
          </a:bodyPr>
          <a:lstStyle/>
          <a:p>
            <a:r>
              <a:rPr lang="en-US" sz="4000">
                <a:solidFill>
                  <a:schemeClr val="bg1"/>
                </a:solidFill>
                <a:latin typeface="Myriad Pro Black" panose="020B0803030403020204" pitchFamily="34" charset="0"/>
              </a:rPr>
              <a:t>DATA</a:t>
            </a:r>
          </a:p>
        </p:txBody>
      </p:sp>
      <p:sp>
        <p:nvSpPr>
          <p:cNvPr id="3" name="Content Placeholder 2"/>
          <p:cNvSpPr>
            <a:spLocks noGrp="1"/>
          </p:cNvSpPr>
          <p:nvPr>
            <p:ph idx="1"/>
          </p:nvPr>
        </p:nvSpPr>
        <p:spPr>
          <a:xfrm>
            <a:off x="1435509" y="2408904"/>
            <a:ext cx="2084439" cy="2812026"/>
          </a:xfrm>
          <a:noFill/>
        </p:spPr>
        <p:txBody>
          <a:bodyPr>
            <a:normAutofit fontScale="92500"/>
          </a:bodyPr>
          <a:lstStyle/>
          <a:p>
            <a:pPr marL="0" indent="0" algn="ctr">
              <a:buNone/>
            </a:pPr>
            <a:r>
              <a:rPr lang="en-US">
                <a:solidFill>
                  <a:schemeClr val="bg1"/>
                </a:solidFill>
              </a:rPr>
              <a:t>Nationally</a:t>
            </a:r>
          </a:p>
          <a:p>
            <a:pPr marL="0" indent="0" algn="ctr">
              <a:buNone/>
            </a:pPr>
            <a:r>
              <a:rPr lang="en-US">
                <a:solidFill>
                  <a:schemeClr val="bg1"/>
                </a:solidFill>
              </a:rPr>
              <a:t>55% of Adults with a mental illness have not received any treatment </a:t>
            </a:r>
          </a:p>
        </p:txBody>
      </p:sp>
      <p:sp>
        <p:nvSpPr>
          <p:cNvPr id="4" name="Content Placeholder 2"/>
          <p:cNvSpPr txBox="1">
            <a:spLocks/>
          </p:cNvSpPr>
          <p:nvPr/>
        </p:nvSpPr>
        <p:spPr>
          <a:xfrm>
            <a:off x="5889520" y="2408904"/>
            <a:ext cx="2209807" cy="2812026"/>
          </a:xfrm>
          <a:prstGeom prst="rect">
            <a:avLst/>
          </a:prstGeom>
          <a:no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rPr>
              <a:t>Fulton County </a:t>
            </a:r>
          </a:p>
          <a:p>
            <a:pPr marL="0" indent="0" algn="ctr">
              <a:buNone/>
            </a:pPr>
            <a:r>
              <a:rPr lang="en-US">
                <a:solidFill>
                  <a:schemeClr val="bg1"/>
                </a:solidFill>
                <a:cs typeface="Calibri"/>
              </a:rPr>
              <a:t>14.1 % of adults report frequent mental distress, compared to the State's 16.1%</a:t>
            </a:r>
            <a:endParaRPr lang="en-US">
              <a:solidFill>
                <a:schemeClr val="bg1"/>
              </a:solidFill>
            </a:endParaRPr>
          </a:p>
          <a:p>
            <a:pPr marL="0" indent="0" algn="ctr">
              <a:buFont typeface="Arial" panose="020B0604020202020204" pitchFamily="34" charset="0"/>
              <a:buNone/>
            </a:pPr>
            <a:r>
              <a:rPr lang="en-US">
                <a:solidFill>
                  <a:schemeClr val="bg1"/>
                </a:solidFill>
              </a:rPr>
              <a:t> </a:t>
            </a:r>
          </a:p>
          <a:p>
            <a:pPr marL="0" indent="0" algn="ctr">
              <a:buFont typeface="Arial" panose="020B0604020202020204" pitchFamily="34" charset="0"/>
              <a:buNone/>
            </a:pPr>
            <a:r>
              <a:rPr lang="en-US">
                <a:solidFill>
                  <a:schemeClr val="bg1"/>
                </a:solidFill>
              </a:rPr>
              <a:t> </a:t>
            </a:r>
          </a:p>
        </p:txBody>
      </p:sp>
      <p:sp>
        <p:nvSpPr>
          <p:cNvPr id="5" name="Content Placeholder 2"/>
          <p:cNvSpPr txBox="1">
            <a:spLocks/>
          </p:cNvSpPr>
          <p:nvPr/>
        </p:nvSpPr>
        <p:spPr>
          <a:xfrm>
            <a:off x="3706762" y="2408904"/>
            <a:ext cx="1995944" cy="2812026"/>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State of Georgia </a:t>
            </a:r>
          </a:p>
          <a:p>
            <a:pPr marL="0" indent="0" algn="ctr">
              <a:buFont typeface="Arial" panose="020B0604020202020204" pitchFamily="34" charset="0"/>
              <a:buNone/>
            </a:pPr>
            <a:r>
              <a:rPr lang="en-US">
                <a:solidFill>
                  <a:schemeClr val="bg1"/>
                </a:solidFill>
              </a:rPr>
              <a:t>33.9% of adults in GA reported symptoms of anxiety and/or</a:t>
            </a:r>
          </a:p>
          <a:p>
            <a:pPr marL="0" indent="0" algn="ctr">
              <a:buFont typeface="Arial" panose="020B0604020202020204" pitchFamily="34" charset="0"/>
              <a:buNone/>
            </a:pPr>
            <a:r>
              <a:rPr lang="en-US">
                <a:solidFill>
                  <a:schemeClr val="bg1"/>
                </a:solidFill>
              </a:rPr>
              <a:t>Depressive disorder</a:t>
            </a:r>
          </a:p>
          <a:p>
            <a:pPr marL="0" indent="0" algn="ctr">
              <a:buFont typeface="Arial" panose="020B0604020202020204" pitchFamily="34" charset="0"/>
              <a:buNone/>
            </a:pPr>
            <a:r>
              <a:rPr lang="en-US">
                <a:solidFill>
                  <a:schemeClr val="bg1"/>
                </a:solidFill>
              </a:rPr>
              <a:t> </a:t>
            </a:r>
          </a:p>
        </p:txBody>
      </p:sp>
      <p:sp>
        <p:nvSpPr>
          <p:cNvPr id="6" name="Content Placeholder 2"/>
          <p:cNvSpPr txBox="1">
            <a:spLocks/>
          </p:cNvSpPr>
          <p:nvPr/>
        </p:nvSpPr>
        <p:spPr>
          <a:xfrm>
            <a:off x="8286142" y="2408904"/>
            <a:ext cx="2209794" cy="281202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The Most Common mental health disorder in America is Anxiety </a:t>
            </a:r>
          </a:p>
        </p:txBody>
      </p:sp>
      <p:cxnSp>
        <p:nvCxnSpPr>
          <p:cNvPr id="8" name="Straight Connector 7"/>
          <p:cNvCxnSpPr/>
          <p:nvPr/>
        </p:nvCxnSpPr>
        <p:spPr>
          <a:xfrm>
            <a:off x="3588774" y="2340077"/>
            <a:ext cx="19665" cy="304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66615" y="2349909"/>
            <a:ext cx="19665" cy="304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73069" y="2349909"/>
            <a:ext cx="19665" cy="304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446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9112-30C1-407D-9255-CDEA8A9AD0B8}"/>
              </a:ext>
            </a:extLst>
          </p:cNvPr>
          <p:cNvSpPr>
            <a:spLocks noGrp="1"/>
          </p:cNvSpPr>
          <p:nvPr>
            <p:ph type="title"/>
          </p:nvPr>
        </p:nvSpPr>
        <p:spPr/>
        <p:txBody>
          <a:bodyPr/>
          <a:lstStyle/>
          <a:p>
            <a:r>
              <a:rPr lang="en" b="1"/>
              <a:t>New Health &amp; Human Services Location </a:t>
            </a:r>
            <a:endParaRPr lang="en-US">
              <a:cs typeface="Calibri Light" panose="020F0302020204030204"/>
            </a:endParaRPr>
          </a:p>
        </p:txBody>
      </p:sp>
      <p:pic>
        <p:nvPicPr>
          <p:cNvPr id="5" name="Google Shape;216;p25">
            <a:extLst>
              <a:ext uri="{FF2B5EF4-FFF2-40B4-BE49-F238E27FC236}">
                <a16:creationId xmlns:a16="http://schemas.microsoft.com/office/drawing/2014/main" id="{8230D4B8-59EF-4356-91D1-4BDFF13D503A}"/>
              </a:ext>
            </a:extLst>
          </p:cNvPr>
          <p:cNvPicPr preferRelativeResize="0">
            <a:picLocks noGrp="1"/>
          </p:cNvPicPr>
          <p:nvPr>
            <p:ph sz="half" idx="2"/>
          </p:nvPr>
        </p:nvPicPr>
        <p:blipFill>
          <a:blip r:embed="rId3">
            <a:alphaModFix/>
          </a:blip>
          <a:stretch>
            <a:fillRect/>
          </a:stretch>
        </p:blipFill>
        <p:spPr>
          <a:xfrm>
            <a:off x="6419849" y="1690688"/>
            <a:ext cx="5057775" cy="3224212"/>
          </a:xfrm>
          <a:prstGeom prst="rect">
            <a:avLst/>
          </a:prstGeom>
          <a:noFill/>
          <a:ln>
            <a:noFill/>
          </a:ln>
        </p:spPr>
      </p:pic>
      <p:pic>
        <p:nvPicPr>
          <p:cNvPr id="6" name="Google Shape;218;p25">
            <a:extLst>
              <a:ext uri="{FF2B5EF4-FFF2-40B4-BE49-F238E27FC236}">
                <a16:creationId xmlns:a16="http://schemas.microsoft.com/office/drawing/2014/main" id="{5720906C-CFE6-4CEB-A2EE-AD9DC25B1376}"/>
              </a:ext>
            </a:extLst>
          </p:cNvPr>
          <p:cNvPicPr preferRelativeResize="0">
            <a:picLocks noGrp="1"/>
          </p:cNvPicPr>
          <p:nvPr>
            <p:ph sz="half" idx="1"/>
          </p:nvPr>
        </p:nvPicPr>
        <p:blipFill>
          <a:blip r:embed="rId4">
            <a:alphaModFix/>
          </a:blip>
          <a:stretch>
            <a:fillRect/>
          </a:stretch>
        </p:blipFill>
        <p:spPr>
          <a:xfrm>
            <a:off x="495300" y="1620044"/>
            <a:ext cx="923925" cy="732631"/>
          </a:xfrm>
          <a:prstGeom prst="rect">
            <a:avLst/>
          </a:prstGeom>
          <a:noFill/>
          <a:ln>
            <a:noFill/>
          </a:ln>
        </p:spPr>
      </p:pic>
      <p:pic>
        <p:nvPicPr>
          <p:cNvPr id="7" name="Google Shape;219;p25">
            <a:extLst>
              <a:ext uri="{FF2B5EF4-FFF2-40B4-BE49-F238E27FC236}">
                <a16:creationId xmlns:a16="http://schemas.microsoft.com/office/drawing/2014/main" id="{1E8EE50B-84C0-4DCE-87E5-9EE7B772D015}"/>
              </a:ext>
            </a:extLst>
          </p:cNvPr>
          <p:cNvPicPr preferRelativeResize="0"/>
          <p:nvPr/>
        </p:nvPicPr>
        <p:blipFill>
          <a:blip r:embed="rId5">
            <a:alphaModFix/>
          </a:blip>
          <a:stretch>
            <a:fillRect/>
          </a:stretch>
        </p:blipFill>
        <p:spPr>
          <a:xfrm>
            <a:off x="714374" y="2793525"/>
            <a:ext cx="504825" cy="549750"/>
          </a:xfrm>
          <a:prstGeom prst="rect">
            <a:avLst/>
          </a:prstGeom>
          <a:noFill/>
          <a:ln>
            <a:noFill/>
          </a:ln>
        </p:spPr>
      </p:pic>
      <p:pic>
        <p:nvPicPr>
          <p:cNvPr id="8" name="Google Shape;220;p25">
            <a:extLst>
              <a:ext uri="{FF2B5EF4-FFF2-40B4-BE49-F238E27FC236}">
                <a16:creationId xmlns:a16="http://schemas.microsoft.com/office/drawing/2014/main" id="{00E3D22F-F5F5-4FA8-86DE-E8C9FE6F66E4}"/>
              </a:ext>
            </a:extLst>
          </p:cNvPr>
          <p:cNvPicPr preferRelativeResize="0"/>
          <p:nvPr/>
        </p:nvPicPr>
        <p:blipFill>
          <a:blip r:embed="rId6">
            <a:alphaModFix/>
          </a:blip>
          <a:stretch>
            <a:fillRect/>
          </a:stretch>
        </p:blipFill>
        <p:spPr>
          <a:xfrm>
            <a:off x="726599" y="3796350"/>
            <a:ext cx="492600" cy="492600"/>
          </a:xfrm>
          <a:prstGeom prst="rect">
            <a:avLst/>
          </a:prstGeom>
          <a:noFill/>
          <a:ln>
            <a:noFill/>
          </a:ln>
        </p:spPr>
      </p:pic>
      <p:pic>
        <p:nvPicPr>
          <p:cNvPr id="9" name="Google Shape;221;p25">
            <a:extLst>
              <a:ext uri="{FF2B5EF4-FFF2-40B4-BE49-F238E27FC236}">
                <a16:creationId xmlns:a16="http://schemas.microsoft.com/office/drawing/2014/main" id="{095716B8-130C-4431-A3CA-BB3FB8CCD317}"/>
              </a:ext>
            </a:extLst>
          </p:cNvPr>
          <p:cNvPicPr preferRelativeResize="0"/>
          <p:nvPr/>
        </p:nvPicPr>
        <p:blipFill>
          <a:blip r:embed="rId7">
            <a:alphaModFix/>
          </a:blip>
          <a:stretch>
            <a:fillRect/>
          </a:stretch>
        </p:blipFill>
        <p:spPr>
          <a:xfrm>
            <a:off x="720486" y="4618862"/>
            <a:ext cx="492600" cy="492623"/>
          </a:xfrm>
          <a:prstGeom prst="rect">
            <a:avLst/>
          </a:prstGeom>
          <a:noFill/>
          <a:ln>
            <a:noFill/>
          </a:ln>
        </p:spPr>
      </p:pic>
      <p:sp>
        <p:nvSpPr>
          <p:cNvPr id="10" name="TextBox 9">
            <a:extLst>
              <a:ext uri="{FF2B5EF4-FFF2-40B4-BE49-F238E27FC236}">
                <a16:creationId xmlns:a16="http://schemas.microsoft.com/office/drawing/2014/main" id="{AAD7C157-D59A-4E61-A021-5BD3AB9E816A}"/>
              </a:ext>
            </a:extLst>
          </p:cNvPr>
          <p:cNvSpPr txBox="1"/>
          <p:nvPr/>
        </p:nvSpPr>
        <p:spPr>
          <a:xfrm>
            <a:off x="1638300" y="2898210"/>
            <a:ext cx="3734420" cy="646331"/>
          </a:xfrm>
          <a:prstGeom prst="rect">
            <a:avLst/>
          </a:prstGeom>
          <a:noFill/>
        </p:spPr>
        <p:txBody>
          <a:bodyPr wrap="none" rtlCol="0">
            <a:spAutoFit/>
          </a:bodyPr>
          <a:lstStyle/>
          <a:p>
            <a:r>
              <a:rPr lang="en-US"/>
              <a:t>Behavioral Health and Developmental</a:t>
            </a:r>
          </a:p>
          <a:p>
            <a:r>
              <a:rPr lang="en-US"/>
              <a:t>Disabilities </a:t>
            </a:r>
          </a:p>
        </p:txBody>
      </p:sp>
      <p:sp>
        <p:nvSpPr>
          <p:cNvPr id="11" name="TextBox 10">
            <a:extLst>
              <a:ext uri="{FF2B5EF4-FFF2-40B4-BE49-F238E27FC236}">
                <a16:creationId xmlns:a16="http://schemas.microsoft.com/office/drawing/2014/main" id="{5204464B-0D81-4BA0-8C8B-8C0779C0CC97}"/>
              </a:ext>
            </a:extLst>
          </p:cNvPr>
          <p:cNvSpPr txBox="1"/>
          <p:nvPr/>
        </p:nvSpPr>
        <p:spPr>
          <a:xfrm>
            <a:off x="1847850" y="1986359"/>
            <a:ext cx="1425390" cy="369332"/>
          </a:xfrm>
          <a:prstGeom prst="rect">
            <a:avLst/>
          </a:prstGeom>
          <a:noFill/>
        </p:spPr>
        <p:txBody>
          <a:bodyPr wrap="none" rtlCol="0">
            <a:spAutoFit/>
          </a:bodyPr>
          <a:lstStyle/>
          <a:p>
            <a:r>
              <a:rPr lang="en-US"/>
              <a:t>Public Health</a:t>
            </a:r>
          </a:p>
        </p:txBody>
      </p:sp>
      <p:sp>
        <p:nvSpPr>
          <p:cNvPr id="13" name="TextBox 12">
            <a:extLst>
              <a:ext uri="{FF2B5EF4-FFF2-40B4-BE49-F238E27FC236}">
                <a16:creationId xmlns:a16="http://schemas.microsoft.com/office/drawing/2014/main" id="{8919EC3D-4500-4DEA-938B-30288F668824}"/>
              </a:ext>
            </a:extLst>
          </p:cNvPr>
          <p:cNvSpPr txBox="1"/>
          <p:nvPr/>
        </p:nvSpPr>
        <p:spPr>
          <a:xfrm>
            <a:off x="1638300" y="3919618"/>
            <a:ext cx="1348959" cy="369332"/>
          </a:xfrm>
          <a:prstGeom prst="rect">
            <a:avLst/>
          </a:prstGeom>
          <a:noFill/>
        </p:spPr>
        <p:txBody>
          <a:bodyPr wrap="none" rtlCol="0">
            <a:spAutoFit/>
          </a:bodyPr>
          <a:lstStyle/>
          <a:p>
            <a:r>
              <a:rPr lang="en-US"/>
              <a:t>DUI Services</a:t>
            </a:r>
          </a:p>
        </p:txBody>
      </p:sp>
      <p:sp>
        <p:nvSpPr>
          <p:cNvPr id="14" name="TextBox 13">
            <a:extLst>
              <a:ext uri="{FF2B5EF4-FFF2-40B4-BE49-F238E27FC236}">
                <a16:creationId xmlns:a16="http://schemas.microsoft.com/office/drawing/2014/main" id="{6F8A689C-FB0E-4C03-BC1D-0C1982EBBAA9}"/>
              </a:ext>
            </a:extLst>
          </p:cNvPr>
          <p:cNvSpPr txBox="1"/>
          <p:nvPr/>
        </p:nvSpPr>
        <p:spPr>
          <a:xfrm>
            <a:off x="1734581" y="4723111"/>
            <a:ext cx="1651927" cy="369332"/>
          </a:xfrm>
          <a:prstGeom prst="rect">
            <a:avLst/>
          </a:prstGeom>
          <a:noFill/>
        </p:spPr>
        <p:txBody>
          <a:bodyPr wrap="none" rtlCol="0">
            <a:spAutoFit/>
          </a:bodyPr>
          <a:lstStyle/>
          <a:p>
            <a:r>
              <a:rPr lang="en-US"/>
              <a:t>Senior Services </a:t>
            </a:r>
          </a:p>
        </p:txBody>
      </p:sp>
      <p:pic>
        <p:nvPicPr>
          <p:cNvPr id="15" name="Google Shape;222;p25">
            <a:extLst>
              <a:ext uri="{FF2B5EF4-FFF2-40B4-BE49-F238E27FC236}">
                <a16:creationId xmlns:a16="http://schemas.microsoft.com/office/drawing/2014/main" id="{D41F5501-044C-47C3-BB3A-87A5CCD6C5B5}"/>
              </a:ext>
            </a:extLst>
          </p:cNvPr>
          <p:cNvPicPr preferRelativeResize="0"/>
          <p:nvPr/>
        </p:nvPicPr>
        <p:blipFill>
          <a:blip r:embed="rId8">
            <a:alphaModFix/>
          </a:blip>
          <a:stretch>
            <a:fillRect/>
          </a:stretch>
        </p:blipFill>
        <p:spPr>
          <a:xfrm>
            <a:off x="633447" y="5564537"/>
            <a:ext cx="527250" cy="527250"/>
          </a:xfrm>
          <a:prstGeom prst="rect">
            <a:avLst/>
          </a:prstGeom>
          <a:noFill/>
          <a:ln>
            <a:noFill/>
          </a:ln>
        </p:spPr>
      </p:pic>
      <p:sp>
        <p:nvSpPr>
          <p:cNvPr id="16" name="TextBox 15">
            <a:extLst>
              <a:ext uri="{FF2B5EF4-FFF2-40B4-BE49-F238E27FC236}">
                <a16:creationId xmlns:a16="http://schemas.microsoft.com/office/drawing/2014/main" id="{8003DB82-2C01-4015-ACFB-6682BC3F07F4}"/>
              </a:ext>
            </a:extLst>
          </p:cNvPr>
          <p:cNvSpPr txBox="1"/>
          <p:nvPr/>
        </p:nvSpPr>
        <p:spPr>
          <a:xfrm>
            <a:off x="6419849" y="5379871"/>
            <a:ext cx="4243470" cy="369332"/>
          </a:xfrm>
          <a:prstGeom prst="rect">
            <a:avLst/>
          </a:prstGeom>
          <a:noFill/>
        </p:spPr>
        <p:txBody>
          <a:bodyPr wrap="none" rtlCol="0">
            <a:spAutoFit/>
          </a:bodyPr>
          <a:lstStyle/>
          <a:p>
            <a:pPr marL="0" lvl="0" indent="0" algn="r" rtl="0">
              <a:spcBef>
                <a:spcPts val="0"/>
              </a:spcBef>
              <a:spcAft>
                <a:spcPts val="0"/>
              </a:spcAft>
              <a:buNone/>
            </a:pPr>
            <a:r>
              <a:rPr lang="en-US" sz="1800">
                <a:latin typeface="Nunito"/>
                <a:ea typeface="Nunito"/>
                <a:cs typeface="Nunito"/>
                <a:sym typeface="Nunito"/>
              </a:rPr>
              <a:t>4700 North Point Pkwy, Alpharetta GA</a:t>
            </a:r>
          </a:p>
        </p:txBody>
      </p:sp>
      <p:sp>
        <p:nvSpPr>
          <p:cNvPr id="17" name="TextBox 16">
            <a:extLst>
              <a:ext uri="{FF2B5EF4-FFF2-40B4-BE49-F238E27FC236}">
                <a16:creationId xmlns:a16="http://schemas.microsoft.com/office/drawing/2014/main" id="{21AE3627-ED11-4746-9573-1A3780A7213F}"/>
              </a:ext>
            </a:extLst>
          </p:cNvPr>
          <p:cNvSpPr txBox="1"/>
          <p:nvPr/>
        </p:nvSpPr>
        <p:spPr>
          <a:xfrm>
            <a:off x="1734581" y="5828162"/>
            <a:ext cx="3166380" cy="369332"/>
          </a:xfrm>
          <a:prstGeom prst="rect">
            <a:avLst/>
          </a:prstGeom>
          <a:noFill/>
        </p:spPr>
        <p:txBody>
          <a:bodyPr wrap="none" lIns="91440" tIns="45720" rIns="91440" bIns="45720" rtlCol="0" anchor="t">
            <a:spAutoFit/>
          </a:bodyPr>
          <a:lstStyle/>
          <a:p>
            <a:r>
              <a:rPr lang="en-US" dirty="0"/>
              <a:t>Potential Wrap-Around Services</a:t>
            </a:r>
          </a:p>
        </p:txBody>
      </p:sp>
    </p:spTree>
    <p:extLst>
      <p:ext uri="{BB962C8B-B14F-4D97-AF65-F5344CB8AC3E}">
        <p14:creationId xmlns:p14="http://schemas.microsoft.com/office/powerpoint/2010/main" val="1594168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239;p28">
            <a:extLst>
              <a:ext uri="{FF2B5EF4-FFF2-40B4-BE49-F238E27FC236}">
                <a16:creationId xmlns:a16="http://schemas.microsoft.com/office/drawing/2014/main" id="{4B933DD7-C040-4794-B5DF-99F3BEAEEC4D}"/>
              </a:ext>
            </a:extLst>
          </p:cNvPr>
          <p:cNvPicPr preferRelativeResize="0"/>
          <p:nvPr/>
        </p:nvPicPr>
        <p:blipFill rotWithShape="1">
          <a:blip r:embed="rId2"/>
          <a:srcRect l="17333" r="534" b="-1"/>
          <a:stretch/>
        </p:blipFill>
        <p:spPr>
          <a:xfrm>
            <a:off x="2522356"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566FC-4E4A-447C-8C79-5A55829CB48B}"/>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New</a:t>
            </a:r>
            <a:r>
              <a:rPr lang="en-US" sz="4000">
                <a:sym typeface="Nunito SemiBold"/>
              </a:rPr>
              <a:t> The Center for Diversion &amp; Services</a:t>
            </a:r>
            <a:endParaRPr lang="en-US" sz="4000"/>
          </a:p>
        </p:txBody>
      </p:sp>
      <p:sp>
        <p:nvSpPr>
          <p:cNvPr id="3" name="Content Placeholder 2">
            <a:extLst>
              <a:ext uri="{FF2B5EF4-FFF2-40B4-BE49-F238E27FC236}">
                <a16:creationId xmlns:a16="http://schemas.microsoft.com/office/drawing/2014/main" id="{F36BE222-D7A5-457A-9342-9FC8EBC82B3A}"/>
              </a:ext>
            </a:extLst>
          </p:cNvPr>
          <p:cNvSpPr>
            <a:spLocks noGrp="1"/>
          </p:cNvSpPr>
          <p:nvPr>
            <p:ph sz="half" idx="1"/>
          </p:nvPr>
        </p:nvSpPr>
        <p:spPr>
          <a:xfrm>
            <a:off x="838200" y="2434201"/>
            <a:ext cx="3822189" cy="3742762"/>
          </a:xfrm>
        </p:spPr>
        <p:txBody>
          <a:bodyPr vert="horz" lIns="91440" tIns="45720" rIns="91440" bIns="45720" rtlCol="0">
            <a:normAutofit/>
          </a:bodyPr>
          <a:lstStyle/>
          <a:p>
            <a:pPr marL="457200">
              <a:spcBef>
                <a:spcPts val="0"/>
              </a:spcBef>
              <a:buClr>
                <a:schemeClr val="accent5"/>
              </a:buClr>
              <a:buSzPts val="1700"/>
            </a:pPr>
            <a:r>
              <a:rPr lang="en-US" sz="1700"/>
              <a:t>The Center for Diversion &amp; Services will provide alternatives to placing people in the County jail and City detention center who experience behavioral health concerns, substance abuse, and/or extreme poverty.</a:t>
            </a:r>
          </a:p>
          <a:p>
            <a:pPr marL="457200" lvl="0">
              <a:spcBef>
                <a:spcPts val="0"/>
              </a:spcBef>
              <a:spcAft>
                <a:spcPts val="0"/>
              </a:spcAft>
              <a:buClr>
                <a:schemeClr val="accent5"/>
              </a:buClr>
              <a:buSzPts val="1500"/>
            </a:pPr>
            <a:r>
              <a:rPr lang="en-US" sz="1700"/>
              <a:t>Complements other programs to reduce Fulton County jail population.</a:t>
            </a:r>
          </a:p>
          <a:p>
            <a:pPr marL="457200" lvl="0">
              <a:spcBef>
                <a:spcPts val="0"/>
              </a:spcBef>
              <a:spcAft>
                <a:spcPts val="0"/>
              </a:spcAft>
              <a:buClr>
                <a:schemeClr val="accent5"/>
              </a:buClr>
              <a:buSzPts val="1500"/>
            </a:pPr>
            <a:r>
              <a:rPr lang="en-US" sz="1700"/>
              <a:t>Atlanta Police Department &amp; EMS will have 24/7 drop off access for low level , nonviolent offenses.</a:t>
            </a:r>
          </a:p>
          <a:p>
            <a:endParaRPr lang="en-US" sz="1700"/>
          </a:p>
        </p:txBody>
      </p:sp>
    </p:spTree>
    <p:extLst>
      <p:ext uri="{BB962C8B-B14F-4D97-AF65-F5344CB8AC3E}">
        <p14:creationId xmlns:p14="http://schemas.microsoft.com/office/powerpoint/2010/main" val="2605287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9112-30C1-407D-9255-CDEA8A9AD0B8}"/>
              </a:ext>
            </a:extLst>
          </p:cNvPr>
          <p:cNvSpPr>
            <a:spLocks noGrp="1"/>
          </p:cNvSpPr>
          <p:nvPr>
            <p:ph type="title"/>
          </p:nvPr>
        </p:nvSpPr>
        <p:spPr/>
        <p:txBody>
          <a:bodyPr/>
          <a:lstStyle/>
          <a:p>
            <a:r>
              <a:rPr lang="en-US"/>
              <a:t>Happening in 2024: </a:t>
            </a:r>
            <a:r>
              <a:rPr lang="en-US">
                <a:latin typeface="Calibri Light"/>
                <a:cs typeface="Calibri Light"/>
              </a:rPr>
              <a:t>Grant Programming</a:t>
            </a:r>
          </a:p>
        </p:txBody>
      </p:sp>
      <p:sp>
        <p:nvSpPr>
          <p:cNvPr id="3" name="Content Placeholder 2">
            <a:extLst>
              <a:ext uri="{FF2B5EF4-FFF2-40B4-BE49-F238E27FC236}">
                <a16:creationId xmlns:a16="http://schemas.microsoft.com/office/drawing/2014/main" id="{ABD6A01A-458C-46F3-89F0-5762589E393E}"/>
              </a:ext>
            </a:extLst>
          </p:cNvPr>
          <p:cNvSpPr>
            <a:spLocks noGrp="1"/>
          </p:cNvSpPr>
          <p:nvPr>
            <p:ph sz="half" idx="1"/>
          </p:nvPr>
        </p:nvSpPr>
        <p:spPr/>
        <p:txBody>
          <a:bodyPr vert="horz" lIns="91440" tIns="45720" rIns="91440" bIns="45720" rtlCol="0" anchor="t">
            <a:normAutofit/>
          </a:bodyPr>
          <a:lstStyle/>
          <a:p>
            <a:pPr marL="457200" lvl="1" indent="0">
              <a:buNone/>
            </a:pPr>
            <a:r>
              <a:rPr lang="en-US" b="1">
                <a:cs typeface="Calibri"/>
              </a:rPr>
              <a:t>Youth Diversion</a:t>
            </a:r>
          </a:p>
          <a:p>
            <a:pPr marL="742950" lvl="1" indent="-285750"/>
            <a:r>
              <a:rPr lang="en-US" sz="1600">
                <a:latin typeface="Calibri"/>
                <a:cs typeface="Times New Roman"/>
              </a:rPr>
              <a:t>The Fulton County Department of Behavioral Health and Developmental Disabilities (DBHDD), in partnership with the Fulton County Juvenile Court (FCJC) and Fulton County Schools (FCS), proposes this Youth Diversion Program (YDP) to provide early diversion services to 1,080 youth with a mental illness or co-occurring disorder (COD) who are involved with, or at risk of being involved with, the justice system. YPD will target middle/high school children aged 13-18 attending schools in South Fulton County, Georgia. </a:t>
            </a:r>
          </a:p>
          <a:p>
            <a:pPr marL="457200" lvl="1" indent="0">
              <a:buNone/>
            </a:pPr>
            <a:endParaRPr lang="en-US" sz="1200">
              <a:latin typeface="Times New Roman"/>
              <a:cs typeface="Times New Roman"/>
            </a:endParaRPr>
          </a:p>
        </p:txBody>
      </p:sp>
      <p:sp>
        <p:nvSpPr>
          <p:cNvPr id="4" name="Content Placeholder 3">
            <a:extLst>
              <a:ext uri="{FF2B5EF4-FFF2-40B4-BE49-F238E27FC236}">
                <a16:creationId xmlns:a16="http://schemas.microsoft.com/office/drawing/2014/main" id="{02A9176B-F199-4D2C-9893-4AED50E6994B}"/>
              </a:ext>
            </a:extLst>
          </p:cNvPr>
          <p:cNvSpPr>
            <a:spLocks noGrp="1"/>
          </p:cNvSpPr>
          <p:nvPr>
            <p:ph sz="half" idx="2"/>
          </p:nvPr>
        </p:nvSpPr>
        <p:spPr/>
        <p:txBody>
          <a:bodyPr vert="horz" lIns="91440" tIns="45720" rIns="91440" bIns="45720" rtlCol="0" anchor="t">
            <a:normAutofit/>
          </a:bodyPr>
          <a:lstStyle/>
          <a:p>
            <a:pPr marL="0" indent="0">
              <a:buNone/>
            </a:pPr>
            <a:r>
              <a:rPr lang="en-US" b="1">
                <a:cs typeface="Calibri"/>
              </a:rPr>
              <a:t>COSSUP Adult Diversion</a:t>
            </a:r>
            <a:endParaRPr lang="en-US" b="1"/>
          </a:p>
          <a:p>
            <a:r>
              <a:rPr lang="en-US" sz="1600">
                <a:ea typeface="+mn-lt"/>
                <a:cs typeface="+mn-lt"/>
              </a:rPr>
              <a:t>Collaboration with Policing Alternatives and Division Initiatives (PAD)</a:t>
            </a:r>
          </a:p>
          <a:p>
            <a:r>
              <a:rPr lang="en-US" sz="1600">
                <a:ea typeface="+mn-lt"/>
                <a:cs typeface="+mn-lt"/>
              </a:rPr>
              <a:t>Law enforcement and other first responder deflection and diversion.</a:t>
            </a:r>
          </a:p>
          <a:p>
            <a:r>
              <a:rPr lang="en-US" sz="1600">
                <a:cs typeface="Calibri"/>
              </a:rPr>
              <a:t> Deflection. A DBHDD FDR mobile team will be responsible for conducting targeted outreach throughout Fulton County to deflect individuals experiencing homelessness and/or with SUD/COD before they reach justice system involvement.</a:t>
            </a:r>
          </a:p>
          <a:p>
            <a:r>
              <a:rPr lang="en-US" sz="1600">
                <a:cs typeface="Calibri"/>
              </a:rPr>
              <a:t>PAD will accept referrals from The Center and provide an initial needs assessment, the Coordinated Entry housing assessment, intensive case management, linkages to community-based behavioral health supports, referrals for recovery housing, municipal IDs, benefits enrollment, legal aid, and additional support as needed. </a:t>
            </a:r>
          </a:p>
        </p:txBody>
      </p:sp>
    </p:spTree>
    <p:extLst>
      <p:ext uri="{BB962C8B-B14F-4D97-AF65-F5344CB8AC3E}">
        <p14:creationId xmlns:p14="http://schemas.microsoft.com/office/powerpoint/2010/main" val="187081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3435-755D-42F5-AA17-C5185D15C4FE}"/>
              </a:ext>
            </a:extLst>
          </p:cNvPr>
          <p:cNvSpPr>
            <a:spLocks noGrp="1"/>
          </p:cNvSpPr>
          <p:nvPr>
            <p:ph type="title"/>
          </p:nvPr>
        </p:nvSpPr>
        <p:spPr>
          <a:xfrm>
            <a:off x="565150" y="770890"/>
            <a:ext cx="6195187" cy="1268984"/>
          </a:xfrm>
        </p:spPr>
        <p:txBody>
          <a:bodyPr vert="horz" lIns="91440" tIns="45720" rIns="91440" bIns="45720" rtlCol="0" anchor="t">
            <a:normAutofit fontScale="90000"/>
          </a:bodyPr>
          <a:lstStyle/>
          <a:p>
            <a:pPr>
              <a:lnSpc>
                <a:spcPct val="90000"/>
              </a:lnSpc>
            </a:pPr>
            <a:r>
              <a:rPr lang="en-US"/>
              <a:t>JOINT COMMISSION ACCREDITATION</a:t>
            </a:r>
          </a:p>
        </p:txBody>
      </p:sp>
      <p:sp>
        <p:nvSpPr>
          <p:cNvPr id="3" name="Content Placeholder 2">
            <a:extLst>
              <a:ext uri="{FF2B5EF4-FFF2-40B4-BE49-F238E27FC236}">
                <a16:creationId xmlns:a16="http://schemas.microsoft.com/office/drawing/2014/main" id="{7EC3F2AB-147C-474A-9D2B-0ED8CAE7B856}"/>
              </a:ext>
            </a:extLst>
          </p:cNvPr>
          <p:cNvSpPr>
            <a:spLocks noGrp="1"/>
          </p:cNvSpPr>
          <p:nvPr>
            <p:ph sz="half" idx="1"/>
          </p:nvPr>
        </p:nvSpPr>
        <p:spPr>
          <a:xfrm>
            <a:off x="565150" y="2160016"/>
            <a:ext cx="6195187" cy="3601212"/>
          </a:xfrm>
        </p:spPr>
        <p:txBody>
          <a:bodyPr vert="horz" lIns="91440" tIns="45720" rIns="91440" bIns="45720" rtlCol="0">
            <a:normAutofit/>
          </a:bodyPr>
          <a:lstStyle/>
          <a:p>
            <a:pPr marL="285750">
              <a:lnSpc>
                <a:spcPct val="90000"/>
              </a:lnSpc>
            </a:pPr>
            <a:r>
              <a:rPr lang="en-US" sz="1700"/>
              <a:t>The Fulton County Department of Behavioral Health and Developmental Disabilities is accredited by Joint Commission</a:t>
            </a:r>
          </a:p>
          <a:p>
            <a:pPr marL="285750">
              <a:lnSpc>
                <a:spcPct val="90000"/>
              </a:lnSpc>
            </a:pPr>
            <a:r>
              <a:rPr lang="en-US" sz="1700"/>
              <a:t>The Joint Commission is the recognized global leader for health care accreditation that offer unbiased assessment of our quality achievement in patient care and safety</a:t>
            </a:r>
          </a:p>
          <a:p>
            <a:pPr marL="285750">
              <a:lnSpc>
                <a:spcPct val="90000"/>
              </a:lnSpc>
            </a:pPr>
            <a:r>
              <a:rPr lang="en-US" sz="1700"/>
              <a:t>Re-accreditation site visits occurs every 3 years</a:t>
            </a:r>
          </a:p>
          <a:p>
            <a:pPr marL="285750">
              <a:lnSpc>
                <a:spcPct val="90000"/>
              </a:lnSpc>
            </a:pPr>
            <a:r>
              <a:rPr lang="en-US" sz="1700"/>
              <a:t>Reviews of organizational practices, policies and processes including: HR, Emergency Management, Environment of Care, Infection Control, Medication Management, Care, Treatment &amp; Services, National Patient Safety Goals, Information Management, Leadership, Record of Care, etc.</a:t>
            </a:r>
          </a:p>
          <a:p>
            <a:pPr>
              <a:lnSpc>
                <a:spcPct val="90000"/>
              </a:lnSpc>
            </a:pPr>
            <a:endParaRPr lang="en-US" sz="1700"/>
          </a:p>
        </p:txBody>
      </p:sp>
      <p:pic>
        <p:nvPicPr>
          <p:cNvPr id="5" name="Content Placeholder 4">
            <a:extLst>
              <a:ext uri="{FF2B5EF4-FFF2-40B4-BE49-F238E27FC236}">
                <a16:creationId xmlns:a16="http://schemas.microsoft.com/office/drawing/2014/main" id="{A70D3EC7-DAC4-40A0-A220-28DCAF36C430}"/>
              </a:ext>
            </a:extLst>
          </p:cNvPr>
          <p:cNvPicPr>
            <a:picLocks noGrp="1" noChangeAspect="1"/>
          </p:cNvPicPr>
          <p:nvPr>
            <p:ph sz="half" idx="2"/>
          </p:nvPr>
        </p:nvPicPr>
        <p:blipFill rotWithShape="1">
          <a:blip r:embed="rId3"/>
          <a:srcRect l="16138" r="15950"/>
          <a:stretch/>
        </p:blipFill>
        <p:spPr>
          <a:xfrm>
            <a:off x="7534655" y="1"/>
            <a:ext cx="4657345" cy="6857999"/>
          </a:xfrm>
          <a:prstGeom prst="rect">
            <a:avLst/>
          </a:prstGeom>
        </p:spPr>
      </p:pic>
    </p:spTree>
    <p:extLst>
      <p:ext uri="{BB962C8B-B14F-4D97-AF65-F5344CB8AC3E}">
        <p14:creationId xmlns:p14="http://schemas.microsoft.com/office/powerpoint/2010/main" val="2526512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C4600E-F9C2-4873-9C7B-7F01E0EE1124}"/>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6000" kern="1200">
                <a:solidFill>
                  <a:srgbClr val="FFFFFF"/>
                </a:solidFill>
                <a:latin typeface="+mj-lt"/>
                <a:ea typeface="+mj-ea"/>
                <a:cs typeface="+mj-cs"/>
              </a:rPr>
              <a:t>Questions and Answers</a:t>
            </a:r>
          </a:p>
        </p:txBody>
      </p:sp>
      <p:cxnSp>
        <p:nvCxnSpPr>
          <p:cNvPr id="11" name="Straight Connector 10">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Arc 20">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9617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0AEC-4920-4809-B13A-E58E1D2F994C}"/>
              </a:ext>
            </a:extLst>
          </p:cNvPr>
          <p:cNvSpPr>
            <a:spLocks noGrp="1"/>
          </p:cNvSpPr>
          <p:nvPr>
            <p:ph type="title"/>
          </p:nvPr>
        </p:nvSpPr>
        <p:spPr/>
        <p:txBody>
          <a:bodyPr/>
          <a:lstStyle/>
          <a:p>
            <a:r>
              <a:rPr lang="en-US"/>
              <a:t>Contact Us!</a:t>
            </a:r>
          </a:p>
        </p:txBody>
      </p:sp>
      <p:pic>
        <p:nvPicPr>
          <p:cNvPr id="5" name="Picture 6" descr="20190412_064522.jpg">
            <a:extLst>
              <a:ext uri="{FF2B5EF4-FFF2-40B4-BE49-F238E27FC236}">
                <a16:creationId xmlns:a16="http://schemas.microsoft.com/office/drawing/2014/main" id="{EC338E16-AAF8-46E5-8EE2-8B44343C753D}"/>
              </a:ext>
            </a:extLst>
          </p:cNvPr>
          <p:cNvPicPr>
            <a:picLocks noGrp="1" noChangeAspect="1"/>
          </p:cNvPicPr>
          <p:nvPr>
            <p:ph sz="half" idx="1"/>
          </p:nvPr>
        </p:nvPicPr>
        <p:blipFill rotWithShape="1">
          <a:blip r:embed="rId2"/>
          <a:srcRect l="12770" r="12770"/>
          <a:stretch/>
        </p:blipFill>
        <p:spPr>
          <a:xfrm>
            <a:off x="565150" y="1611026"/>
            <a:ext cx="2778010" cy="3395663"/>
          </a:xfrm>
        </p:spPr>
      </p:pic>
      <p:pic>
        <p:nvPicPr>
          <p:cNvPr id="6" name="Picture 7" descr="Snapchat-2126580355.jpg">
            <a:extLst>
              <a:ext uri="{FF2B5EF4-FFF2-40B4-BE49-F238E27FC236}">
                <a16:creationId xmlns:a16="http://schemas.microsoft.com/office/drawing/2014/main" id="{C04591BA-9473-43DF-BF8F-5D2CC6E09F05}"/>
              </a:ext>
            </a:extLst>
          </p:cNvPr>
          <p:cNvPicPr>
            <a:picLocks noGrp="1" noChangeAspect="1"/>
          </p:cNvPicPr>
          <p:nvPr>
            <p:ph sz="half" idx="2"/>
          </p:nvPr>
        </p:nvPicPr>
        <p:blipFill rotWithShape="1">
          <a:blip r:embed="rId3"/>
          <a:srcRect t="19346" b="19346"/>
          <a:stretch/>
        </p:blipFill>
        <p:spPr>
          <a:xfrm>
            <a:off x="4143777" y="1611026"/>
            <a:ext cx="2778001" cy="3395663"/>
          </a:xfrm>
        </p:spPr>
      </p:pic>
      <p:pic>
        <p:nvPicPr>
          <p:cNvPr id="7" name="Picture 8">
            <a:extLst>
              <a:ext uri="{FF2B5EF4-FFF2-40B4-BE49-F238E27FC236}">
                <a16:creationId xmlns:a16="http://schemas.microsoft.com/office/drawing/2014/main" id="{FBDB8636-1B72-4EF6-BA8D-0F07B7C84D7C}"/>
              </a:ext>
            </a:extLst>
          </p:cNvPr>
          <p:cNvPicPr>
            <a:picLocks noChangeAspect="1"/>
          </p:cNvPicPr>
          <p:nvPr/>
        </p:nvPicPr>
        <p:blipFill rotWithShape="1">
          <a:blip r:embed="rId4"/>
          <a:srcRect l="20833" t="8531" r="7917" b="474"/>
          <a:stretch/>
        </p:blipFill>
        <p:spPr>
          <a:xfrm>
            <a:off x="7900985" y="1611025"/>
            <a:ext cx="2841805" cy="3395663"/>
          </a:xfrm>
          <a:prstGeom prst="rect">
            <a:avLst/>
          </a:prstGeom>
        </p:spPr>
      </p:pic>
      <p:sp>
        <p:nvSpPr>
          <p:cNvPr id="8" name="TextBox 7">
            <a:extLst>
              <a:ext uri="{FF2B5EF4-FFF2-40B4-BE49-F238E27FC236}">
                <a16:creationId xmlns:a16="http://schemas.microsoft.com/office/drawing/2014/main" id="{B9F5A492-DB01-4B98-82D8-9BA00723597F}"/>
              </a:ext>
            </a:extLst>
          </p:cNvPr>
          <p:cNvSpPr txBox="1"/>
          <p:nvPr/>
        </p:nvSpPr>
        <p:spPr>
          <a:xfrm>
            <a:off x="434523" y="5168348"/>
            <a:ext cx="3400038" cy="1015663"/>
          </a:xfrm>
          <a:prstGeom prst="rect">
            <a:avLst/>
          </a:prstGeom>
          <a:noFill/>
        </p:spPr>
        <p:txBody>
          <a:bodyPr wrap="square" rtlCol="0">
            <a:spAutoFit/>
          </a:bodyPr>
          <a:lstStyle/>
          <a:p>
            <a:r>
              <a:rPr lang="en-US" sz="1200"/>
              <a:t>Erika Williams-Walker, LPC, CPM®</a:t>
            </a:r>
          </a:p>
          <a:p>
            <a:r>
              <a:rPr lang="en-US" sz="1200"/>
              <a:t>Program Manager- Behavioral Health</a:t>
            </a:r>
          </a:p>
          <a:p>
            <a:r>
              <a:rPr lang="en-US" sz="1200"/>
              <a:t>404.613.1053 (office)</a:t>
            </a:r>
          </a:p>
          <a:p>
            <a:r>
              <a:rPr lang="en-US" sz="1200"/>
              <a:t>404.612.1570 (e-fax)</a:t>
            </a:r>
          </a:p>
          <a:p>
            <a:r>
              <a:rPr lang="en-US" sz="1200">
                <a:hlinkClick r:id="rId5"/>
              </a:rPr>
              <a:t>Erika.Williams-Walker@fultoncountyga.gov</a:t>
            </a:r>
            <a:r>
              <a:rPr lang="en-US" sz="1200"/>
              <a:t> </a:t>
            </a:r>
          </a:p>
        </p:txBody>
      </p:sp>
      <p:sp>
        <p:nvSpPr>
          <p:cNvPr id="9" name="TextBox 8">
            <a:extLst>
              <a:ext uri="{FF2B5EF4-FFF2-40B4-BE49-F238E27FC236}">
                <a16:creationId xmlns:a16="http://schemas.microsoft.com/office/drawing/2014/main" id="{7432DC84-514E-459E-9028-2D7BFE56C7AB}"/>
              </a:ext>
            </a:extLst>
          </p:cNvPr>
          <p:cNvSpPr txBox="1"/>
          <p:nvPr/>
        </p:nvSpPr>
        <p:spPr>
          <a:xfrm>
            <a:off x="4143777" y="5168348"/>
            <a:ext cx="2778001" cy="1015663"/>
          </a:xfrm>
          <a:prstGeom prst="rect">
            <a:avLst/>
          </a:prstGeom>
          <a:noFill/>
        </p:spPr>
        <p:txBody>
          <a:bodyPr wrap="square" rtlCol="0">
            <a:spAutoFit/>
          </a:bodyPr>
          <a:lstStyle/>
          <a:p>
            <a:r>
              <a:rPr lang="en-US" sz="1200"/>
              <a:t>Afrika Cotton, LMSW, CPM®</a:t>
            </a:r>
          </a:p>
          <a:p>
            <a:r>
              <a:rPr lang="en-US" sz="1200"/>
              <a:t>Program Manager – Judicial Intersection &amp; Supportive Housing</a:t>
            </a:r>
          </a:p>
          <a:p>
            <a:r>
              <a:rPr lang="en-US" sz="1200"/>
              <a:t>404.613.1005 (office)</a:t>
            </a:r>
          </a:p>
          <a:p>
            <a:r>
              <a:rPr lang="en-US" sz="1200">
                <a:hlinkClick r:id="rId6"/>
              </a:rPr>
              <a:t>Afrika.cotton@fultoncountyga.gov</a:t>
            </a:r>
            <a:r>
              <a:rPr lang="en-US" sz="1200"/>
              <a:t> </a:t>
            </a:r>
          </a:p>
        </p:txBody>
      </p:sp>
      <p:sp>
        <p:nvSpPr>
          <p:cNvPr id="10" name="TextBox 9">
            <a:extLst>
              <a:ext uri="{FF2B5EF4-FFF2-40B4-BE49-F238E27FC236}">
                <a16:creationId xmlns:a16="http://schemas.microsoft.com/office/drawing/2014/main" id="{9EEC3859-FD8D-4E3F-A634-0F8566F75520}"/>
              </a:ext>
            </a:extLst>
          </p:cNvPr>
          <p:cNvSpPr txBox="1"/>
          <p:nvPr/>
        </p:nvSpPr>
        <p:spPr>
          <a:xfrm>
            <a:off x="7900984" y="5162325"/>
            <a:ext cx="2841805" cy="1292662"/>
          </a:xfrm>
          <a:prstGeom prst="rect">
            <a:avLst/>
          </a:prstGeom>
          <a:noFill/>
        </p:spPr>
        <p:txBody>
          <a:bodyPr wrap="square" rtlCol="0">
            <a:spAutoFit/>
          </a:bodyPr>
          <a:lstStyle/>
          <a:p>
            <a:r>
              <a:rPr lang="en-US" sz="1200"/>
              <a:t>Lynnette Allen, CPM®</a:t>
            </a:r>
          </a:p>
          <a:p>
            <a:r>
              <a:rPr lang="en-US" sz="1200"/>
              <a:t>Program Evaluation Specialist- Opioid Coordinator</a:t>
            </a:r>
          </a:p>
          <a:p>
            <a:r>
              <a:rPr lang="en-US" sz="1200"/>
              <a:t>404.612.3561 (office)</a:t>
            </a:r>
          </a:p>
          <a:p>
            <a:r>
              <a:rPr lang="en-US" sz="1200">
                <a:hlinkClick r:id="rId7"/>
              </a:rPr>
              <a:t>Lynnette.Allen@fultoncountyga.gov</a:t>
            </a:r>
            <a:r>
              <a:rPr lang="en-US" sz="1200"/>
              <a:t> </a:t>
            </a:r>
          </a:p>
          <a:p>
            <a:endParaRPr lang="en-US"/>
          </a:p>
        </p:txBody>
      </p:sp>
      <p:sp>
        <p:nvSpPr>
          <p:cNvPr id="11" name="TextBox 10">
            <a:extLst>
              <a:ext uri="{FF2B5EF4-FFF2-40B4-BE49-F238E27FC236}">
                <a16:creationId xmlns:a16="http://schemas.microsoft.com/office/drawing/2014/main" id="{3096A546-BE2F-42DD-9FE5-0F452349A766}"/>
              </a:ext>
            </a:extLst>
          </p:cNvPr>
          <p:cNvSpPr txBox="1"/>
          <p:nvPr/>
        </p:nvSpPr>
        <p:spPr>
          <a:xfrm>
            <a:off x="1775450" y="3652471"/>
            <a:ext cx="2057313" cy="1277273"/>
          </a:xfrm>
          <a:prstGeom prst="rect">
            <a:avLst/>
          </a:prstGeom>
          <a:solidFill>
            <a:schemeClr val="bg1"/>
          </a:solidFill>
        </p:spPr>
        <p:txBody>
          <a:bodyPr wrap="square" rtlCol="0">
            <a:spAutoFit/>
          </a:bodyPr>
          <a:lstStyle/>
          <a:p>
            <a:r>
              <a:rPr lang="en-US" sz="1100"/>
              <a:t>Outpatient CORE Child, Adolescent &amp; Adults</a:t>
            </a:r>
          </a:p>
          <a:p>
            <a:r>
              <a:rPr lang="en-US" sz="1100"/>
              <a:t>IDD services</a:t>
            </a:r>
          </a:p>
          <a:p>
            <a:r>
              <a:rPr lang="en-US" sz="1100"/>
              <a:t>Clubhouse</a:t>
            </a:r>
          </a:p>
          <a:p>
            <a:r>
              <a:rPr lang="en-US" sz="1100"/>
              <a:t>Advancing Health Literacy Grant</a:t>
            </a:r>
          </a:p>
          <a:p>
            <a:r>
              <a:rPr lang="en-US" sz="1100"/>
              <a:t>Joint Commission</a:t>
            </a:r>
          </a:p>
        </p:txBody>
      </p:sp>
      <p:sp>
        <p:nvSpPr>
          <p:cNvPr id="12" name="TextBox 11">
            <a:extLst>
              <a:ext uri="{FF2B5EF4-FFF2-40B4-BE49-F238E27FC236}">
                <a16:creationId xmlns:a16="http://schemas.microsoft.com/office/drawing/2014/main" id="{802DF87D-7133-4F14-B568-207FD65B4518}"/>
              </a:ext>
            </a:extLst>
          </p:cNvPr>
          <p:cNvSpPr txBox="1"/>
          <p:nvPr/>
        </p:nvSpPr>
        <p:spPr>
          <a:xfrm>
            <a:off x="6023838" y="3842240"/>
            <a:ext cx="1698557" cy="1384995"/>
          </a:xfrm>
          <a:prstGeom prst="rect">
            <a:avLst/>
          </a:prstGeom>
          <a:solidFill>
            <a:schemeClr val="bg1"/>
          </a:solidFill>
        </p:spPr>
        <p:txBody>
          <a:bodyPr wrap="square" numCol="1" rtlCol="0">
            <a:spAutoFit/>
          </a:bodyPr>
          <a:lstStyle/>
          <a:p>
            <a:r>
              <a:rPr lang="en-US" sz="1100"/>
              <a:t>DUI</a:t>
            </a:r>
          </a:p>
          <a:p>
            <a:r>
              <a:rPr lang="en-US" sz="1100"/>
              <a:t>MMC</a:t>
            </a:r>
          </a:p>
          <a:p>
            <a:r>
              <a:rPr lang="en-US" sz="1100"/>
              <a:t>SRU</a:t>
            </a:r>
          </a:p>
          <a:p>
            <a:r>
              <a:rPr lang="en-US" sz="1100"/>
              <a:t>Re-Entry</a:t>
            </a:r>
          </a:p>
          <a:p>
            <a:r>
              <a:rPr lang="en-US" sz="1100"/>
              <a:t>Supportive Housing</a:t>
            </a:r>
          </a:p>
          <a:p>
            <a:r>
              <a:rPr lang="en-US" sz="1100"/>
              <a:t>**PAD</a:t>
            </a:r>
          </a:p>
          <a:p>
            <a:endParaRPr lang="en-US" sz="900"/>
          </a:p>
          <a:p>
            <a:endParaRPr lang="en-US" sz="900"/>
          </a:p>
        </p:txBody>
      </p:sp>
      <p:sp>
        <p:nvSpPr>
          <p:cNvPr id="14" name="TextBox 13">
            <a:extLst>
              <a:ext uri="{FF2B5EF4-FFF2-40B4-BE49-F238E27FC236}">
                <a16:creationId xmlns:a16="http://schemas.microsoft.com/office/drawing/2014/main" id="{CC61188B-3276-4B4D-B218-E508E6AFBFDF}"/>
              </a:ext>
            </a:extLst>
          </p:cNvPr>
          <p:cNvSpPr txBox="1"/>
          <p:nvPr/>
        </p:nvSpPr>
        <p:spPr>
          <a:xfrm>
            <a:off x="9911672" y="3961996"/>
            <a:ext cx="2120671" cy="1415772"/>
          </a:xfrm>
          <a:prstGeom prst="rect">
            <a:avLst/>
          </a:prstGeom>
          <a:solidFill>
            <a:schemeClr val="bg1"/>
          </a:solidFill>
        </p:spPr>
        <p:txBody>
          <a:bodyPr wrap="square" rtlCol="0">
            <a:spAutoFit/>
          </a:bodyPr>
          <a:lstStyle/>
          <a:p>
            <a:r>
              <a:rPr lang="en-US" sz="1100"/>
              <a:t>CLASS</a:t>
            </a:r>
          </a:p>
          <a:p>
            <a:r>
              <a:rPr lang="en-US" sz="1100"/>
              <a:t>School-based Therapy</a:t>
            </a:r>
          </a:p>
          <a:p>
            <a:r>
              <a:rPr lang="en-US" sz="1100"/>
              <a:t>Text 4 Help</a:t>
            </a:r>
          </a:p>
          <a:p>
            <a:r>
              <a:rPr lang="en-US" sz="1100"/>
              <a:t>HIV PREVENTION EDUCATION  &amp; SCREENING</a:t>
            </a:r>
          </a:p>
          <a:p>
            <a:r>
              <a:rPr lang="en-US" sz="1100"/>
              <a:t>OPIOID USE DISORDER TREATMENT</a:t>
            </a:r>
          </a:p>
          <a:p>
            <a:endParaRPr lang="en-US" sz="900"/>
          </a:p>
        </p:txBody>
      </p:sp>
    </p:spTree>
    <p:extLst>
      <p:ext uri="{BB962C8B-B14F-4D97-AF65-F5344CB8AC3E}">
        <p14:creationId xmlns:p14="http://schemas.microsoft.com/office/powerpoint/2010/main" val="196195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5FAE0-E532-4B3F-B230-7124D86A30D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a:t>2023 Budget: Department of BHDD</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45B89A6-64F9-43F0-A339-0DBAFE04EDB2}"/>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The 2023 budget for the Fulton County Department of Behavioral Health &amp; Developmental Disabilities (BHDD) is funded by   Fulton County Government’s General Fund.</a:t>
            </a:r>
          </a:p>
          <a:p>
            <a:pPr indent="-228600">
              <a:buFont typeface="Arial" panose="020B0604020202020204" pitchFamily="34" charset="0"/>
              <a:buChar char="•"/>
            </a:pPr>
            <a:r>
              <a:rPr lang="en-US" sz="2200"/>
              <a:t>Currently BHDD’s budget is $18.4 Million</a:t>
            </a:r>
          </a:p>
        </p:txBody>
      </p:sp>
      <p:pic>
        <p:nvPicPr>
          <p:cNvPr id="7" name="Content Placeholder 6" descr="People sitting in group">
            <a:extLst>
              <a:ext uri="{FF2B5EF4-FFF2-40B4-BE49-F238E27FC236}">
                <a16:creationId xmlns:a16="http://schemas.microsoft.com/office/drawing/2014/main" id="{61DCD168-5F13-4B86-ABF1-2999037CAC6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472" r="165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7511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imeline&#10;&#10;Description automatically generated">
            <a:extLst>
              <a:ext uri="{FF2B5EF4-FFF2-40B4-BE49-F238E27FC236}">
                <a16:creationId xmlns:a16="http://schemas.microsoft.com/office/drawing/2014/main" id="{377D8E34-40E0-4B96-A484-440BD27BC1EC}"/>
              </a:ext>
            </a:extLst>
          </p:cNvPr>
          <p:cNvPicPr>
            <a:picLocks noChangeAspect="1"/>
          </p:cNvPicPr>
          <p:nvPr/>
        </p:nvPicPr>
        <p:blipFill>
          <a:blip r:embed="rId3"/>
          <a:stretch>
            <a:fillRect/>
          </a:stretch>
        </p:blipFill>
        <p:spPr>
          <a:xfrm>
            <a:off x="565150" y="806366"/>
            <a:ext cx="7262425" cy="4920292"/>
          </a:xfrm>
          <a:prstGeom prst="rect">
            <a:avLst/>
          </a:prstGeom>
        </p:spPr>
      </p:pic>
      <p:sp>
        <p:nvSpPr>
          <p:cNvPr id="5" name="Title 4">
            <a:extLst>
              <a:ext uri="{FF2B5EF4-FFF2-40B4-BE49-F238E27FC236}">
                <a16:creationId xmlns:a16="http://schemas.microsoft.com/office/drawing/2014/main" id="{BC62CEE6-2CF2-48A0-9600-AE42EE606EB5}"/>
              </a:ext>
            </a:extLst>
          </p:cNvPr>
          <p:cNvSpPr>
            <a:spLocks noGrp="1"/>
          </p:cNvSpPr>
          <p:nvPr>
            <p:ph type="title"/>
          </p:nvPr>
        </p:nvSpPr>
        <p:spPr>
          <a:xfrm>
            <a:off x="7486648" y="768334"/>
            <a:ext cx="4025901" cy="2866405"/>
          </a:xfrm>
        </p:spPr>
        <p:txBody>
          <a:bodyPr vert="horz" lIns="91440" tIns="45720" rIns="91440" bIns="45720" rtlCol="0" anchor="t">
            <a:normAutofit/>
          </a:bodyPr>
          <a:lstStyle/>
          <a:p>
            <a:pPr>
              <a:lnSpc>
                <a:spcPct val="90000"/>
              </a:lnSpc>
            </a:pPr>
            <a:r>
              <a:rPr lang="en-US" sz="4200"/>
              <a:t>Fulton DBHDD Organizational Chart</a:t>
            </a:r>
          </a:p>
        </p:txBody>
      </p:sp>
      <p:pic>
        <p:nvPicPr>
          <p:cNvPr id="3" name="Picture 2">
            <a:extLst>
              <a:ext uri="{FF2B5EF4-FFF2-40B4-BE49-F238E27FC236}">
                <a16:creationId xmlns:a16="http://schemas.microsoft.com/office/drawing/2014/main" id="{2EBAA43C-4098-F285-FA45-17FF4C30F6FB}"/>
              </a:ext>
            </a:extLst>
          </p:cNvPr>
          <p:cNvPicPr>
            <a:picLocks noChangeAspect="1"/>
          </p:cNvPicPr>
          <p:nvPr/>
        </p:nvPicPr>
        <p:blipFill rotWithShape="1">
          <a:blip r:embed="rId4"/>
          <a:srcRect l="32685" t="7385" r="28016" b="52000"/>
          <a:stretch/>
        </p:blipFill>
        <p:spPr>
          <a:xfrm>
            <a:off x="4762982" y="3519945"/>
            <a:ext cx="973786" cy="1275604"/>
          </a:xfrm>
          <a:prstGeom prst="rect">
            <a:avLst/>
          </a:prstGeom>
        </p:spPr>
      </p:pic>
      <p:sp>
        <p:nvSpPr>
          <p:cNvPr id="4" name="Rectangle 3">
            <a:extLst>
              <a:ext uri="{FF2B5EF4-FFF2-40B4-BE49-F238E27FC236}">
                <a16:creationId xmlns:a16="http://schemas.microsoft.com/office/drawing/2014/main" id="{F51143FF-8A31-CC62-35E2-B3D7CCF210F8}"/>
              </a:ext>
            </a:extLst>
          </p:cNvPr>
          <p:cNvSpPr/>
          <p:nvPr/>
        </p:nvSpPr>
        <p:spPr>
          <a:xfrm>
            <a:off x="4817962" y="4846899"/>
            <a:ext cx="337594" cy="202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7A2B65-84B3-2516-C150-4F5DCF7B2F86}"/>
              </a:ext>
            </a:extLst>
          </p:cNvPr>
          <p:cNvSpPr txBox="1"/>
          <p:nvPr/>
        </p:nvSpPr>
        <p:spPr>
          <a:xfrm>
            <a:off x="4755266" y="4793847"/>
            <a:ext cx="7089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solidFill>
                  <a:schemeClr val="tx1">
                    <a:lumMod val="75000"/>
                    <a:lumOff val="25000"/>
                  </a:schemeClr>
                </a:solidFill>
                <a:cs typeface="Calibri"/>
              </a:rPr>
              <a:t>Darlene</a:t>
            </a:r>
          </a:p>
          <a:p>
            <a:r>
              <a:rPr lang="en-US" sz="800" b="1">
                <a:solidFill>
                  <a:schemeClr val="tx1">
                    <a:lumMod val="75000"/>
                    <a:lumOff val="25000"/>
                  </a:schemeClr>
                </a:solidFill>
                <a:cs typeface="Calibri"/>
              </a:rPr>
              <a:t>Whitlow</a:t>
            </a:r>
          </a:p>
        </p:txBody>
      </p:sp>
    </p:spTree>
    <p:extLst>
      <p:ext uri="{BB962C8B-B14F-4D97-AF65-F5344CB8AC3E}">
        <p14:creationId xmlns:p14="http://schemas.microsoft.com/office/powerpoint/2010/main" val="353324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7E29DD-FB1C-46EB-A1B0-B8F765F899F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ADULT BEHAVIORAL HEALTH</a:t>
            </a:r>
          </a:p>
        </p:txBody>
      </p:sp>
      <p:pic>
        <p:nvPicPr>
          <p:cNvPr id="3" name="Picture 5" descr="C:\Users\brian1.williams\AppData\Local\Microsoft\Windows\Temporary Internet Files\Content.IE5\Z4IPW2VX\woman-feeling-weak-and-vulnerable[1].jpg">
            <a:extLst>
              <a:ext uri="{FF2B5EF4-FFF2-40B4-BE49-F238E27FC236}">
                <a16:creationId xmlns:a16="http://schemas.microsoft.com/office/drawing/2014/main" id="{2E06D590-6141-4CEA-99B8-97598B5111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11" r="10372"/>
          <a:stretch/>
        </p:blipFill>
        <p:spPr bwMode="auto">
          <a:xfrm>
            <a:off x="5123656" y="467208"/>
            <a:ext cx="5983291" cy="592358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14DB2-D770-4301-8794-379AD9586986}"/>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b="1" kern="1200">
                <a:solidFill>
                  <a:schemeClr val="tx1"/>
                </a:solidFill>
                <a:latin typeface="+mj-lt"/>
                <a:ea typeface="+mj-ea"/>
                <a:cs typeface="+mj-cs"/>
              </a:rPr>
              <a:t>DEVELOPMENTAL DISABILITIES</a:t>
            </a:r>
          </a:p>
        </p:txBody>
      </p:sp>
      <p:sp>
        <p:nvSpPr>
          <p:cNvPr id="4" name="Text Placeholder 3">
            <a:extLst>
              <a:ext uri="{FF2B5EF4-FFF2-40B4-BE49-F238E27FC236}">
                <a16:creationId xmlns:a16="http://schemas.microsoft.com/office/drawing/2014/main" id="{C7DC38CB-E687-40FA-B53B-6A5AECB13094}"/>
              </a:ext>
            </a:extLst>
          </p:cNvPr>
          <p:cNvSpPr>
            <a:spLocks noGrp="1"/>
          </p:cNvSpPr>
          <p:nvPr>
            <p:ph type="body" sz="half" idx="2"/>
          </p:nvPr>
        </p:nvSpPr>
        <p:spPr>
          <a:xfrm>
            <a:off x="1144923" y="2405894"/>
            <a:ext cx="5315189" cy="3535083"/>
          </a:xfrm>
        </p:spPr>
        <p:txBody>
          <a:bodyPr vert="horz" lIns="91440" tIns="45720" rIns="91440" bIns="45720" rtlCol="0" anchor="t">
            <a:normAutofit fontScale="92500" lnSpcReduction="20000"/>
          </a:bodyPr>
          <a:lstStyle/>
          <a:p>
            <a:r>
              <a:rPr lang="en-US"/>
              <a:t>The Department provides outpatient day services programming for adults with intellectual developmental disabilities.   These services include: </a:t>
            </a:r>
          </a:p>
          <a:p>
            <a:pPr indent="-228600">
              <a:buFont typeface="Arial" panose="020B0604020202020204" pitchFamily="34" charset="0"/>
              <a:buChar char="•"/>
            </a:pPr>
            <a:endParaRPr lang="en-US"/>
          </a:p>
          <a:p>
            <a:pPr indent="-228600">
              <a:buFont typeface="Arial" panose="020B0604020202020204" pitchFamily="34" charset="0"/>
              <a:buChar char="•"/>
            </a:pPr>
            <a:r>
              <a:rPr lang="en-US"/>
              <a:t>Diagnostic Assessment</a:t>
            </a:r>
          </a:p>
          <a:p>
            <a:pPr indent="-228600">
              <a:buFont typeface="Arial" panose="020B0604020202020204" pitchFamily="34" charset="0"/>
              <a:buChar char="•"/>
            </a:pPr>
            <a:r>
              <a:rPr lang="en-US"/>
              <a:t>Individualized Service Plans</a:t>
            </a:r>
          </a:p>
          <a:p>
            <a:pPr indent="-228600">
              <a:buFont typeface="Arial" panose="020B0604020202020204" pitchFamily="34" charset="0"/>
              <a:buChar char="•"/>
            </a:pPr>
            <a:r>
              <a:rPr lang="en-US"/>
              <a:t>Community Integration</a:t>
            </a:r>
          </a:p>
          <a:p>
            <a:pPr indent="-228600">
              <a:buFont typeface="Arial" panose="020B0604020202020204" pitchFamily="34" charset="0"/>
              <a:buChar char="•"/>
            </a:pPr>
            <a:r>
              <a:rPr lang="en-US"/>
              <a:t>Nursing Assessments</a:t>
            </a:r>
          </a:p>
          <a:p>
            <a:pPr indent="-228600">
              <a:buFont typeface="Arial" panose="020B0604020202020204" pitchFamily="34" charset="0"/>
              <a:buChar char="•"/>
            </a:pPr>
            <a:r>
              <a:rPr lang="en-US"/>
              <a:t>Individual and Group Training	</a:t>
            </a:r>
          </a:p>
          <a:p>
            <a:pPr indent="-228600">
              <a:buFont typeface="Arial" panose="020B0604020202020204" pitchFamily="34" charset="0"/>
              <a:buChar char="•"/>
            </a:pPr>
            <a:r>
              <a:rPr lang="en-US"/>
              <a:t>Prevocational Services</a:t>
            </a:r>
          </a:p>
          <a:p>
            <a:pPr indent="-228600">
              <a:buFont typeface="Arial" panose="020B0604020202020204" pitchFamily="34" charset="0"/>
              <a:buChar char="•"/>
            </a:pPr>
            <a:r>
              <a:rPr lang="en-US"/>
              <a:t>Psycho-educational Training </a:t>
            </a:r>
          </a:p>
          <a:p>
            <a:pPr indent="-228600">
              <a:buFont typeface="Arial" panose="020B0604020202020204" pitchFamily="34" charset="0"/>
              <a:buChar char="•"/>
            </a:pPr>
            <a:r>
              <a:rPr lang="en-US"/>
              <a:t>Parent/Caregiver Support Group</a:t>
            </a:r>
          </a:p>
          <a:p>
            <a:pPr indent="-228600">
              <a:buFont typeface="Arial" panose="020B0604020202020204" pitchFamily="34" charset="0"/>
              <a:buChar char="•"/>
            </a:pPr>
            <a:r>
              <a:rPr lang="en-US"/>
              <a:t>Supported Employment Referrals</a:t>
            </a:r>
          </a:p>
          <a:p>
            <a:pPr indent="-228600">
              <a:buFont typeface="Arial" panose="020B0604020202020204" pitchFamily="34" charset="0"/>
              <a:buChar char="•"/>
            </a:pPr>
            <a:endParaRPr lang="en-US" sz="1300"/>
          </a:p>
        </p:txBody>
      </p:sp>
      <p:sp>
        <p:nvSpPr>
          <p:cNvPr id="36" name="Rectangle 3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E0A66BDA-1F1D-420C-92C4-EFE1310B2FD2}"/>
              </a:ext>
            </a:extLst>
          </p:cNvPr>
          <p:cNvPicPr>
            <a:picLocks noGrp="1" noChangeAspect="1"/>
          </p:cNvPicPr>
          <p:nvPr>
            <p:ph idx="1"/>
          </p:nvPr>
        </p:nvPicPr>
        <p:blipFill rotWithShape="1">
          <a:blip r:embed="rId3"/>
          <a:srcRect r="-4" b="6747"/>
          <a:stretch/>
        </p:blipFill>
        <p:spPr>
          <a:xfrm>
            <a:off x="6604000" y="1359698"/>
            <a:ext cx="5008880" cy="4766782"/>
          </a:xfrm>
          <a:prstGeom prst="rect">
            <a:avLst/>
          </a:prstGeom>
        </p:spPr>
      </p:pic>
    </p:spTree>
    <p:extLst>
      <p:ext uri="{BB962C8B-B14F-4D97-AF65-F5344CB8AC3E}">
        <p14:creationId xmlns:p14="http://schemas.microsoft.com/office/powerpoint/2010/main" val="296431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C556E-90B9-445A-A291-BD78B2FE3E9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4600" b="1"/>
              <a:t>DEVELOPMENTAL DISABILITIES LOCATIONS</a:t>
            </a:r>
          </a:p>
        </p:txBody>
      </p:sp>
      <p:pic>
        <p:nvPicPr>
          <p:cNvPr id="5" name="Picture Placeholder 9">
            <a:extLst>
              <a:ext uri="{FF2B5EF4-FFF2-40B4-BE49-F238E27FC236}">
                <a16:creationId xmlns:a16="http://schemas.microsoft.com/office/drawing/2014/main" id="{6729E7E0-1218-4EA7-B199-ABE9A62018BD}"/>
              </a:ext>
            </a:extLst>
          </p:cNvPr>
          <p:cNvPicPr>
            <a:picLocks noGrp="1" noChangeAspect="1"/>
          </p:cNvPicPr>
          <p:nvPr>
            <p:ph type="pic" idx="1"/>
          </p:nvPr>
        </p:nvPicPr>
        <p:blipFill rotWithShape="1">
          <a:blip r:embed="rId3"/>
          <a:srcRect l="16750" r="15339"/>
          <a:stretch/>
        </p:blipFill>
        <p:spPr>
          <a:xfrm>
            <a:off x="321697" y="10"/>
            <a:ext cx="4335647" cy="638428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D1BE067-3780-4476-B623-0EDA4CE10180}"/>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r>
              <a:rPr lang="en-US" sz="2200" b="1"/>
              <a:t>Central &amp; South Training Center  </a:t>
            </a:r>
          </a:p>
          <a:p>
            <a:pPr lvl="1" indent="-228600">
              <a:buFont typeface="Arial" panose="020B0604020202020204" pitchFamily="34" charset="0"/>
              <a:buChar char="•"/>
            </a:pPr>
            <a:r>
              <a:rPr lang="en-US" sz="2200"/>
              <a:t>425 Langhorn Street, SW Atlanta, GA 30310  </a:t>
            </a:r>
          </a:p>
          <a:p>
            <a:pPr lvl="1" indent="-228600">
              <a:buFont typeface="Arial" panose="020B0604020202020204" pitchFamily="34" charset="0"/>
              <a:buChar char="•"/>
            </a:pPr>
            <a:r>
              <a:rPr lang="en-US" sz="2200"/>
              <a:t>(404)-612-8400 </a:t>
            </a:r>
          </a:p>
          <a:p>
            <a:pPr lvl="1" indent="-228600">
              <a:buFont typeface="Arial" panose="020B0604020202020204" pitchFamily="34" charset="0"/>
              <a:buChar char="•"/>
            </a:pPr>
            <a:r>
              <a:rPr lang="en-US" sz="2200"/>
              <a:t>(</a:t>
            </a:r>
            <a:r>
              <a:rPr lang="en-US" sz="2200" i="1"/>
              <a:t>serving both Central and South staff and individuals)</a:t>
            </a:r>
          </a:p>
          <a:p>
            <a:pPr lvl="1" indent="-228600">
              <a:buFont typeface="Arial" panose="020B0604020202020204" pitchFamily="34" charset="0"/>
              <a:buChar char="•"/>
            </a:pPr>
            <a:endParaRPr lang="en-US" sz="2200" b="1" i="1"/>
          </a:p>
          <a:p>
            <a:pPr indent="-228600">
              <a:buFont typeface="Arial" panose="020B0604020202020204" pitchFamily="34" charset="0"/>
              <a:buChar char="•"/>
            </a:pPr>
            <a:r>
              <a:rPr lang="en-US" sz="2200" b="1"/>
              <a:t>North Training Center </a:t>
            </a:r>
          </a:p>
          <a:p>
            <a:pPr lvl="1" indent="-228600">
              <a:buFont typeface="Arial" panose="020B0604020202020204" pitchFamily="34" charset="0"/>
              <a:buChar char="•"/>
            </a:pPr>
            <a:r>
              <a:rPr lang="en-US" sz="2200"/>
              <a:t>5025 Roswell Road, NE Sandy Springs, GA 30342 </a:t>
            </a:r>
          </a:p>
          <a:p>
            <a:pPr lvl="1" indent="-228600">
              <a:buFont typeface="Arial" panose="020B0604020202020204" pitchFamily="34" charset="0"/>
              <a:buChar char="•"/>
            </a:pPr>
            <a:r>
              <a:rPr lang="en-US" sz="2200"/>
              <a:t>(404)-303-6166</a:t>
            </a:r>
          </a:p>
        </p:txBody>
      </p:sp>
    </p:spTree>
    <p:extLst>
      <p:ext uri="{BB962C8B-B14F-4D97-AF65-F5344CB8AC3E}">
        <p14:creationId xmlns:p14="http://schemas.microsoft.com/office/powerpoint/2010/main" val="2845913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43</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Fulton County Behavioral Health &amp; Developmental Disabilities</vt:lpstr>
      <vt:lpstr>DATA</vt:lpstr>
      <vt:lpstr>2023 Budget: Department of BHDD</vt:lpstr>
      <vt:lpstr>Fulton DBHDD Organizational Chart</vt:lpstr>
      <vt:lpstr>ADULT BEHAVIORAL HEALTH</vt:lpstr>
      <vt:lpstr>DEVELOPMENTAL DISABILITIES</vt:lpstr>
      <vt:lpstr>DEVELOPMENTAL DISABILITIES LOCATIONS</vt:lpstr>
      <vt:lpstr>PowerPoint Presentation</vt:lpstr>
      <vt:lpstr>Fulton County Behavioral Health Network</vt:lpstr>
      <vt:lpstr>ADULT BEHAVIORAL HEALTH LOCATIONS</vt:lpstr>
      <vt:lpstr>CORE SERVICES</vt:lpstr>
      <vt:lpstr>Scenario for Adult  Behavioral Health</vt:lpstr>
      <vt:lpstr>SPECIALTY SERVICES – JUDICIAL Misdemeanor Mental Health Court  River Edge (cannot refer to program)</vt:lpstr>
      <vt:lpstr>SPECIALTY SERVICES – JUDICIAL Recovery (DUI) Treatment Court – River Edge (cannot refer to program) </vt:lpstr>
      <vt:lpstr>SPECIALTY SERVICES – JUDICIAL Screening and Re-Entry Unit Grady (cannot refer to program)</vt:lpstr>
      <vt:lpstr>SPECIALTY SERVICES –JUDICIAL  Re-Entry Team Women on the Rise (limited referral)</vt:lpstr>
      <vt:lpstr>Scenario for Judicial  System</vt:lpstr>
      <vt:lpstr>HOUSING SUPPORT SERVICES River Edge &amp; Step Up (cannot refer to program)</vt:lpstr>
      <vt:lpstr>Permanent Supportive Housing Scenario</vt:lpstr>
      <vt:lpstr>OPIOID USE DISORDER TREATMENT</vt:lpstr>
      <vt:lpstr>MINORITY HIV INITIATIVE C.L.A.S.S PROGRAM River Edge</vt:lpstr>
      <vt:lpstr>HIV PREVENTION EDUCATION  &amp; SCREENING</vt:lpstr>
      <vt:lpstr>CHILD, ADOLESCENT &amp; EMERGING ADULT BEHAVIORAL HEALTH</vt:lpstr>
      <vt:lpstr>YOUTH PROGRAM LOCATIONS</vt:lpstr>
      <vt:lpstr>CORE SERVICES</vt:lpstr>
      <vt:lpstr>Scenario for Children &amp;  Adolescents</vt:lpstr>
      <vt:lpstr>RE-ENTRY TEAMS – Emerging Adults (18-24) CHRIS 180 (limited referral)</vt:lpstr>
      <vt:lpstr>Clubhouse for Youth CHRIS 180 </vt:lpstr>
      <vt:lpstr>Scenario for Clubhouse for Youth</vt:lpstr>
      <vt:lpstr>SCHOOL-BASED THERAPY CHRIS 180 &amp; Summit (limited referral)</vt:lpstr>
      <vt:lpstr>TEXT 4 HELP CHRIS 180 (cannot refer to program)</vt:lpstr>
      <vt:lpstr>Scenario for School Based Services</vt:lpstr>
      <vt:lpstr>Making a referral is EASY</vt:lpstr>
      <vt:lpstr>SPECIAL PROJECTS AND UPCOMING INITIATIVES</vt:lpstr>
      <vt:lpstr>Community Outreach – Advancing Health Literacy Grant</vt:lpstr>
      <vt:lpstr>Community Outreach – Advancing Health Literacy Grant</vt:lpstr>
      <vt:lpstr>Happening in 2024</vt:lpstr>
      <vt:lpstr>New Health &amp; Human Services Location </vt:lpstr>
      <vt:lpstr>New The Center for Diversion &amp; Services</vt:lpstr>
      <vt:lpstr>Happening in 2024: Grant Programming</vt:lpstr>
      <vt:lpstr>JOINT COMMISSION ACCREDITATION</vt:lpstr>
      <vt:lpstr>Questions and Answers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ricodollar@hotmail.com</dc:creator>
  <cp:revision>15</cp:revision>
  <dcterms:created xsi:type="dcterms:W3CDTF">2023-09-08T14:08:49Z</dcterms:created>
  <dcterms:modified xsi:type="dcterms:W3CDTF">2023-11-28T22:13:14Z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1d883f-cbf1-4db2-8fcd-1fba56777934_Name">
    <vt:lpwstr>defa4170-0d19-0005-0004-bc88714345d2</vt:lpwstr>
  </property>
  <property fmtid="{D5CDD505-2E9C-101B-9397-08002B2CF9AE}" pid="3" name="MSIP_Label_171d883f-cbf1-4db2-8fcd-1fba56777934_ActionId">
    <vt:lpwstr>5ca96be1-a49a-4294-b0f9-e8b3dd60f5c1</vt:lpwstr>
  </property>
  <property fmtid="{D5CDD505-2E9C-101B-9397-08002B2CF9AE}" pid="4" name="MSIP_Label_171d883f-cbf1-4db2-8fcd-1fba56777934_Enabled">
    <vt:lpwstr>true</vt:lpwstr>
  </property>
  <property fmtid="{D5CDD505-2E9C-101B-9397-08002B2CF9AE}" pid="5" name="MSIP_Label_171d883f-cbf1-4db2-8fcd-1fba56777934_SiteId">
    <vt:lpwstr>e9419b64-f703-46e8-a508-e2531b655ba4</vt:lpwstr>
  </property>
  <property fmtid="{D5CDD505-2E9C-101B-9397-08002B2CF9AE}" pid="6" name="MSIP_Label_171d883f-cbf1-4db2-8fcd-1fba56777934_SetDate">
    <vt:lpwstr>2023-11-08T15:01:59Z</vt:lpwstr>
  </property>
  <property fmtid="{D5CDD505-2E9C-101B-9397-08002B2CF9AE}" pid="7" name="MSIP_Label_171d883f-cbf1-4db2-8fcd-1fba56777934_Method">
    <vt:lpwstr>Standard</vt:lpwstr>
  </property>
  <property fmtid="{D5CDD505-2E9C-101B-9397-08002B2CF9AE}" pid="8" name="MSIP_Label_171d883f-cbf1-4db2-8fcd-1fba56777934_ContentBits">
    <vt:lpwstr>0</vt:lpwstr>
  </property>
</Properties>
</file>