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6" r:id="rId4"/>
  </p:sldMasterIdLst>
  <p:sldIdLst>
    <p:sldId id="300" r:id="rId5"/>
    <p:sldId id="263" r:id="rId6"/>
    <p:sldId id="259" r:id="rId7"/>
    <p:sldId id="324" r:id="rId8"/>
    <p:sldId id="325" r:id="rId9"/>
    <p:sldId id="314" r:id="rId10"/>
    <p:sldId id="309" r:id="rId11"/>
    <p:sldId id="326" r:id="rId12"/>
    <p:sldId id="269" r:id="rId13"/>
    <p:sldId id="327" r:id="rId14"/>
    <p:sldId id="328" r:id="rId15"/>
    <p:sldId id="316" r:id="rId16"/>
    <p:sldId id="317" r:id="rId17"/>
    <p:sldId id="332" r:id="rId18"/>
    <p:sldId id="318" r:id="rId19"/>
    <p:sldId id="320" r:id="rId20"/>
    <p:sldId id="306" r:id="rId21"/>
    <p:sldId id="319" r:id="rId22"/>
    <p:sldId id="331" r:id="rId23"/>
    <p:sldId id="330" r:id="rId24"/>
    <p:sldId id="329"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2778496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169826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38429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1707226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3069506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379728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172040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115353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1698685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234406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6147A2-03DD-43E8-8343-60524FD6636D}" type="datetimeFigureOut">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DBF16A-52F5-4173-A295-5F63E13B3F74}" type="slidenum">
              <a:rPr lang="en-US" smtClean="0"/>
              <a:t>‹#›</a:t>
            </a:fld>
            <a:endParaRPr lang="en-US" dirty="0"/>
          </a:p>
        </p:txBody>
      </p:sp>
    </p:spTree>
    <p:extLst>
      <p:ext uri="{BB962C8B-B14F-4D97-AF65-F5344CB8AC3E}">
        <p14:creationId xmlns:p14="http://schemas.microsoft.com/office/powerpoint/2010/main" val="11813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147A2-03DD-43E8-8343-60524FD6636D}" type="datetimeFigureOut">
              <a:rPr lang="en-US" smtClean="0"/>
              <a:t>11/16/2023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BF16A-52F5-4173-A295-5F63E13B3F74}" type="slidenum">
              <a:rPr lang="en-US" smtClean="0"/>
              <a:t>‹#›</a:t>
            </a:fld>
            <a:endParaRPr lang="en-US" dirty="0"/>
          </a:p>
        </p:txBody>
      </p:sp>
    </p:spTree>
    <p:extLst>
      <p:ext uri="{BB962C8B-B14F-4D97-AF65-F5344CB8AC3E}">
        <p14:creationId xmlns:p14="http://schemas.microsoft.com/office/powerpoint/2010/main" val="2639720854"/>
      </p:ext>
    </p:extLst>
  </p:cSld>
  <p:clrMap bg1="lt1" tx1="dk1" bg2="lt2" tx2="dk2" accent1="accent1" accent2="accent2" accent3="accent3" accent4="accent4" accent5="accent5" accent6="accent6" hlink="hlink" folHlink="folHlink"/>
  <p:sldLayoutIdLst>
    <p:sldLayoutId id="2147484077" r:id="rId1"/>
    <p:sldLayoutId id="2147484078" r:id="rId2"/>
    <p:sldLayoutId id="2147484079" r:id="rId3"/>
    <p:sldLayoutId id="2147484080" r:id="rId4"/>
    <p:sldLayoutId id="2147484081" r:id="rId5"/>
    <p:sldLayoutId id="2147484082" r:id="rId6"/>
    <p:sldLayoutId id="2147484083" r:id="rId7"/>
    <p:sldLayoutId id="2147484084" r:id="rId8"/>
    <p:sldLayoutId id="2147484085" r:id="rId9"/>
    <p:sldLayoutId id="2147484086" r:id="rId10"/>
    <p:sldLayoutId id="21474840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8320" y="254000"/>
            <a:ext cx="11663680" cy="6603999"/>
          </a:xfrm>
        </p:spPr>
        <p:txBody>
          <a:bodyPr>
            <a:normAutofit/>
          </a:bodyPr>
          <a:lstStyle/>
          <a:p>
            <a:pPr algn="ctr"/>
            <a:endParaRPr lang="en-US" sz="7200" b="1" dirty="0">
              <a:ln w="22225">
                <a:solidFill>
                  <a:sysClr val="windowText" lastClr="000000"/>
                </a:solidFill>
                <a:prstDash val="solid"/>
              </a:ln>
              <a:solidFill>
                <a:schemeClr val="accent1">
                  <a:lumMod val="50000"/>
                </a:schemeClr>
              </a:solidFill>
            </a:endParaRPr>
          </a:p>
          <a:p>
            <a:pPr algn="ctr"/>
            <a:r>
              <a:rPr lang="en-US" sz="3600" b="1" dirty="0">
                <a:solidFill>
                  <a:schemeClr val="accent1">
                    <a:lumMod val="75000"/>
                  </a:schemeClr>
                </a:solidFill>
              </a:rPr>
              <a:t>FULTON COUNTY DISTRICT ATTORNEY’S OFFICE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0620" y="3072183"/>
            <a:ext cx="2139192" cy="2155409"/>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2095" y="2153920"/>
            <a:ext cx="3927041" cy="4399280"/>
          </a:xfrm>
          <a:prstGeom prst="rect">
            <a:avLst/>
          </a:prstGeom>
        </p:spPr>
      </p:pic>
      <p:sp>
        <p:nvSpPr>
          <p:cNvPr id="7" name="TextBox 6"/>
          <p:cNvSpPr txBox="1"/>
          <p:nvPr/>
        </p:nvSpPr>
        <p:spPr>
          <a:xfrm>
            <a:off x="8574911" y="3672833"/>
            <a:ext cx="3373120" cy="954107"/>
          </a:xfrm>
          <a:prstGeom prst="rect">
            <a:avLst/>
          </a:prstGeom>
          <a:noFill/>
        </p:spPr>
        <p:txBody>
          <a:bodyPr wrap="square" rtlCol="0">
            <a:spAutoFit/>
          </a:bodyPr>
          <a:lstStyle/>
          <a:p>
            <a:pPr algn="ctr"/>
            <a:r>
              <a:rPr lang="en-US" sz="2800" b="1" dirty="0"/>
              <a:t>FANI T. WILLIS</a:t>
            </a:r>
          </a:p>
          <a:p>
            <a:pPr algn="ctr"/>
            <a:r>
              <a:rPr lang="en-US" sz="2800" b="1" dirty="0"/>
              <a:t>DISTRICT ATTORNEY</a:t>
            </a:r>
          </a:p>
        </p:txBody>
      </p:sp>
    </p:spTree>
    <p:extLst>
      <p:ext uri="{BB962C8B-B14F-4D97-AF65-F5344CB8AC3E}">
        <p14:creationId xmlns:p14="http://schemas.microsoft.com/office/powerpoint/2010/main" val="1424427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420163"/>
            <a:ext cx="11899263" cy="4889957"/>
          </a:xfrm>
        </p:spPr>
        <p:txBody>
          <a:bodyPr>
            <a:normAutofit/>
          </a:bodyPr>
          <a:lstStyle/>
          <a:p>
            <a:pPr marL="0" indent="0">
              <a:buNone/>
            </a:pPr>
            <a:r>
              <a:rPr lang="en-US" b="1" dirty="0"/>
              <a:t>Grand Jury Indictment</a:t>
            </a:r>
          </a:p>
          <a:p>
            <a:pPr marL="0" indent="0">
              <a:buNone/>
            </a:pPr>
            <a:r>
              <a:rPr lang="en-US" b="1" dirty="0">
                <a:solidFill>
                  <a:schemeClr val="accent1">
                    <a:lumMod val="75000"/>
                  </a:schemeClr>
                </a:solidFill>
              </a:rPr>
              <a:t>Plea and Arraignment</a:t>
            </a:r>
          </a:p>
          <a:p>
            <a:pPr marL="0" indent="0">
              <a:buNone/>
            </a:pPr>
            <a:r>
              <a:rPr lang="en-US" b="1" dirty="0"/>
              <a:t>Motions</a:t>
            </a:r>
          </a:p>
          <a:p>
            <a:pPr marL="0" indent="0">
              <a:buNone/>
            </a:pPr>
            <a:r>
              <a:rPr lang="en-US" b="1" dirty="0">
                <a:solidFill>
                  <a:schemeClr val="accent1">
                    <a:lumMod val="75000"/>
                  </a:schemeClr>
                </a:solidFill>
              </a:rPr>
              <a:t>Pre-Trial Conference (pleas)</a:t>
            </a:r>
          </a:p>
          <a:p>
            <a:pPr marL="0" indent="0">
              <a:buNone/>
            </a:pPr>
            <a:r>
              <a:rPr lang="en-US" b="1" dirty="0"/>
              <a:t>Trial</a:t>
            </a:r>
          </a:p>
          <a:p>
            <a:pPr marL="0" indent="0">
              <a:buNone/>
            </a:pPr>
            <a:r>
              <a:rPr lang="en-US" b="1" dirty="0">
                <a:solidFill>
                  <a:schemeClr val="accent1">
                    <a:lumMod val="75000"/>
                  </a:schemeClr>
                </a:solidFill>
              </a:rPr>
              <a:t>Sentencing</a:t>
            </a:r>
          </a:p>
          <a:p>
            <a:pPr marL="0" indent="0">
              <a:buNone/>
            </a:pPr>
            <a:r>
              <a:rPr lang="en-US" b="1" dirty="0"/>
              <a:t>Motion for New Trial</a:t>
            </a:r>
          </a:p>
          <a:p>
            <a:pPr marL="0" indent="0">
              <a:buNone/>
            </a:pPr>
            <a:r>
              <a:rPr lang="en-US" b="1" dirty="0"/>
              <a:t>Appeal</a:t>
            </a:r>
          </a:p>
        </p:txBody>
      </p:sp>
      <p:sp>
        <p:nvSpPr>
          <p:cNvPr id="4" name="Rectangle 3"/>
          <p:cNvSpPr/>
          <p:nvPr/>
        </p:nvSpPr>
        <p:spPr>
          <a:xfrm>
            <a:off x="3459659" y="1899113"/>
            <a:ext cx="5406673" cy="584775"/>
          </a:xfrm>
          <a:prstGeom prst="rect">
            <a:avLst/>
          </a:prstGeom>
          <a:noFill/>
        </p:spPr>
        <p:txBody>
          <a:bodyPr wrap="none" lIns="91440" tIns="45720" rIns="91440" bIns="45720">
            <a:spAutoFit/>
          </a:bodyPr>
          <a:lstStyle/>
          <a:p>
            <a:pPr algn="ctr"/>
            <a:r>
              <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 Life of a Case in Superior Court</a:t>
            </a: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924" y="252228"/>
            <a:ext cx="1571248" cy="1583160"/>
          </a:xfrm>
          <a:prstGeom prst="rect">
            <a:avLst/>
          </a:prstGeom>
        </p:spPr>
      </p:pic>
    </p:spTree>
    <p:extLst>
      <p:ext uri="{BB962C8B-B14F-4D97-AF65-F5344CB8AC3E}">
        <p14:creationId xmlns:p14="http://schemas.microsoft.com/office/powerpoint/2010/main" val="1923451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832101"/>
            <a:ext cx="11899263" cy="3792219"/>
          </a:xfrm>
        </p:spPr>
        <p:txBody>
          <a:bodyPr>
            <a:normAutofit/>
          </a:bodyPr>
          <a:lstStyle/>
          <a:p>
            <a:pPr marL="0" indent="0" algn="just">
              <a:buNone/>
            </a:pPr>
            <a:r>
              <a:rPr lang="en-US" sz="4400" b="1" dirty="0"/>
              <a:t>Guilty Plea </a:t>
            </a:r>
          </a:p>
          <a:p>
            <a:r>
              <a:rPr lang="en-US" sz="4000" dirty="0"/>
              <a:t>Negotiated</a:t>
            </a:r>
          </a:p>
          <a:p>
            <a:r>
              <a:rPr lang="en-US" sz="4000" dirty="0"/>
              <a:t>Non-negotiated</a:t>
            </a:r>
          </a:p>
          <a:p>
            <a:pPr marL="0" indent="0">
              <a:buNone/>
            </a:pPr>
            <a:r>
              <a:rPr lang="en-US" sz="4400" b="1" dirty="0"/>
              <a:t>Jury Trial</a:t>
            </a:r>
          </a:p>
          <a:p>
            <a:pPr marL="0" indent="0">
              <a:buNone/>
            </a:pPr>
            <a:r>
              <a:rPr lang="en-US" sz="4400" b="1" dirty="0"/>
              <a:t>Bench Trial- ONLY IF THE STATE AGREES</a:t>
            </a:r>
          </a:p>
          <a:p>
            <a:pPr marL="0" indent="0">
              <a:buNone/>
            </a:pPr>
            <a:endParaRPr lang="en-US" dirty="0"/>
          </a:p>
        </p:txBody>
      </p:sp>
      <p:sp>
        <p:nvSpPr>
          <p:cNvPr id="4" name="Rectangle 3"/>
          <p:cNvSpPr/>
          <p:nvPr/>
        </p:nvSpPr>
        <p:spPr>
          <a:xfrm>
            <a:off x="3540766" y="2138114"/>
            <a:ext cx="5235280" cy="584775"/>
          </a:xfrm>
          <a:prstGeom prst="rect">
            <a:avLst/>
          </a:prstGeom>
          <a:noFill/>
        </p:spPr>
        <p:txBody>
          <a:bodyPr wrap="none" lIns="91440" tIns="45720" rIns="91440" bIns="45720">
            <a:spAutoFit/>
          </a:bodyPr>
          <a:lstStyle/>
          <a:p>
            <a:pPr algn="ctr"/>
            <a:r>
              <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 FORMS OF CASE RESOLUTION</a:t>
            </a: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678" y="231233"/>
            <a:ext cx="1571248" cy="1583160"/>
          </a:xfrm>
          <a:prstGeom prst="rect">
            <a:avLst/>
          </a:prstGeom>
        </p:spPr>
      </p:pic>
    </p:spTree>
    <p:extLst>
      <p:ext uri="{BB962C8B-B14F-4D97-AF65-F5344CB8AC3E}">
        <p14:creationId xmlns:p14="http://schemas.microsoft.com/office/powerpoint/2010/main" val="2890928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206" y="2802363"/>
            <a:ext cx="11899263" cy="4028206"/>
          </a:xfrm>
        </p:spPr>
        <p:txBody>
          <a:bodyPr>
            <a:normAutofit/>
          </a:bodyPr>
          <a:lstStyle/>
          <a:p>
            <a:pPr marL="0" indent="0" algn="ctr">
              <a:buClrTx/>
              <a:buNone/>
            </a:pPr>
            <a:r>
              <a:rPr lang="en-US" sz="4400" b="1" dirty="0"/>
              <a:t>DA’s office can make sentence recommendation, but SENTENCING is the </a:t>
            </a:r>
          </a:p>
          <a:p>
            <a:pPr marL="0" indent="0" algn="ctr">
              <a:buClrTx/>
              <a:buNone/>
            </a:pPr>
            <a:r>
              <a:rPr lang="en-US" sz="4400" b="1" u="sng" dirty="0">
                <a:solidFill>
                  <a:srgbClr val="0070C0"/>
                </a:solidFill>
              </a:rPr>
              <a:t>exclusive responsibility of the judge.</a:t>
            </a:r>
          </a:p>
          <a:p>
            <a:pPr marL="0" indent="0">
              <a:buClrTx/>
              <a:buNone/>
            </a:pPr>
            <a:endParaRPr lang="en-US" b="1" dirty="0">
              <a:solidFill>
                <a:srgbClr val="FF0000"/>
              </a:solidFill>
            </a:endParaRPr>
          </a:p>
          <a:p>
            <a:pPr marL="0" indent="0">
              <a:buClrTx/>
              <a:buNone/>
            </a:pPr>
            <a:r>
              <a:rPr lang="en-US" sz="3200" dirty="0"/>
              <a:t>The State can petition the court for a harsher sentence by filing a </a:t>
            </a:r>
            <a:r>
              <a:rPr lang="en-US" sz="3200" b="1" u="sng" dirty="0"/>
              <a:t>Notice In Aggravation &amp; State’s Intent to Seek Recidivist Punishment</a:t>
            </a:r>
            <a:r>
              <a:rPr lang="en-US" sz="3200" dirty="0"/>
              <a:t>.</a:t>
            </a:r>
          </a:p>
          <a:p>
            <a:pPr marL="0" indent="0">
              <a:buClrTx/>
              <a:buNone/>
            </a:pPr>
            <a:endParaRPr lang="en-US" b="1" dirty="0"/>
          </a:p>
          <a:p>
            <a:pPr>
              <a:buClrTx/>
            </a:pPr>
            <a:endParaRPr lang="en-US" dirty="0"/>
          </a:p>
          <a:p>
            <a:pPr marL="0" indent="0">
              <a:buClrTx/>
              <a:buNone/>
            </a:pPr>
            <a:endParaRPr lang="en-US" dirty="0"/>
          </a:p>
        </p:txBody>
      </p:sp>
      <p:sp>
        <p:nvSpPr>
          <p:cNvPr id="4" name="Rectangle 3"/>
          <p:cNvSpPr/>
          <p:nvPr/>
        </p:nvSpPr>
        <p:spPr>
          <a:xfrm>
            <a:off x="4881227" y="1929826"/>
            <a:ext cx="2563523" cy="584775"/>
          </a:xfrm>
          <a:prstGeom prst="rect">
            <a:avLst/>
          </a:prstGeom>
          <a:noFill/>
        </p:spPr>
        <p:txBody>
          <a:bodyPr wrap="none" lIns="91440" tIns="45720" rIns="91440" bIns="45720">
            <a:spAutoFit/>
          </a:bodyPr>
          <a:lstStyle/>
          <a:p>
            <a:pPr algn="ctr"/>
            <a:r>
              <a:rPr lang="en-US" sz="320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SENTENCING</a:t>
            </a:r>
            <a:endPar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endParaRP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924" y="231233"/>
            <a:ext cx="1571248" cy="1583160"/>
          </a:xfrm>
          <a:prstGeom prst="rect">
            <a:avLst/>
          </a:prstGeom>
        </p:spPr>
      </p:pic>
    </p:spTree>
    <p:extLst>
      <p:ext uri="{BB962C8B-B14F-4D97-AF65-F5344CB8AC3E}">
        <p14:creationId xmlns:p14="http://schemas.microsoft.com/office/powerpoint/2010/main" val="3981124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928138"/>
            <a:ext cx="11899263" cy="3673830"/>
          </a:xfrm>
        </p:spPr>
        <p:txBody>
          <a:bodyPr vert="horz" lIns="91440" tIns="45720" rIns="91440" bIns="45720" rtlCol="0" anchor="t">
            <a:normAutofit lnSpcReduction="10000"/>
          </a:bodyPr>
          <a:lstStyle/>
          <a:p>
            <a:pPr marL="0" indent="0">
              <a:buClrTx/>
              <a:buNone/>
            </a:pPr>
            <a:r>
              <a:rPr lang="en-US" sz="3200" b="1" dirty="0"/>
              <a:t>THE POWER TO </a:t>
            </a:r>
            <a:r>
              <a:rPr lang="en-US" sz="3200" b="1" u="sng" dirty="0"/>
              <a:t>NOT</a:t>
            </a:r>
            <a:r>
              <a:rPr lang="en-US" sz="3200" b="1" dirty="0"/>
              <a:t> PROSECUTE AND THE POWER TO PROSECUTE</a:t>
            </a:r>
            <a:endParaRPr lang="en-US" sz="3200" dirty="0"/>
          </a:p>
          <a:p>
            <a:pPr marL="0" indent="0" algn="ctr">
              <a:buClrTx/>
              <a:buNone/>
            </a:pPr>
            <a:r>
              <a:rPr lang="en-US" sz="3200" b="1" dirty="0"/>
              <a:t>ARE EQUAL</a:t>
            </a:r>
            <a:endParaRPr lang="en-US" sz="3200" b="1" dirty="0">
              <a:cs typeface="Calibri"/>
            </a:endParaRPr>
          </a:p>
          <a:p>
            <a:pPr marL="457200" lvl="1" indent="0" algn="ctr">
              <a:buNone/>
            </a:pPr>
            <a:r>
              <a:rPr lang="en-US" sz="3200" dirty="0"/>
              <a:t>Two Central Themes of Madam Da Willis’ Philosophy is one of </a:t>
            </a:r>
            <a:r>
              <a:rPr lang="en-US" sz="3200" u="sng" dirty="0"/>
              <a:t>Community Safety</a:t>
            </a:r>
            <a:r>
              <a:rPr lang="en-US" sz="3200" dirty="0"/>
              <a:t> and </a:t>
            </a:r>
            <a:r>
              <a:rPr lang="en-US" sz="3200" u="sng" dirty="0"/>
              <a:t>Community Service &amp; Outreach </a:t>
            </a:r>
            <a:endParaRPr lang="en-US" sz="3200" u="sng" dirty="0">
              <a:cs typeface="Calibri"/>
            </a:endParaRPr>
          </a:p>
          <a:p>
            <a:pPr marL="457200" lvl="1" indent="0" algn="ctr">
              <a:buNone/>
            </a:pPr>
            <a:endParaRPr lang="en-US" sz="3200" dirty="0"/>
          </a:p>
          <a:p>
            <a:pPr marL="457200" lvl="1" indent="0" algn="ctr">
              <a:buNone/>
            </a:pPr>
            <a:r>
              <a:rPr lang="en-US" sz="4000" dirty="0"/>
              <a:t>WE DON’T PUT EVERYONE IN PRISON OR ON PROBATION</a:t>
            </a:r>
            <a:endParaRPr lang="en-US" sz="4000" b="1" dirty="0"/>
          </a:p>
          <a:p>
            <a:pPr algn="ctr">
              <a:buClrTx/>
            </a:pPr>
            <a:endParaRPr lang="en-US" dirty="0"/>
          </a:p>
          <a:p>
            <a:pPr marL="0" indent="0">
              <a:buClrTx/>
              <a:buNone/>
            </a:pPr>
            <a:endParaRPr lang="en-US" dirty="0"/>
          </a:p>
        </p:txBody>
      </p:sp>
      <p:sp>
        <p:nvSpPr>
          <p:cNvPr id="4" name="Rectangle 3"/>
          <p:cNvSpPr/>
          <p:nvPr/>
        </p:nvSpPr>
        <p:spPr>
          <a:xfrm>
            <a:off x="1493565" y="2157814"/>
            <a:ext cx="9512540" cy="584775"/>
          </a:xfrm>
          <a:prstGeom prst="rect">
            <a:avLst/>
          </a:prstGeom>
          <a:noFill/>
        </p:spPr>
        <p:txBody>
          <a:bodyPr wrap="none" lIns="91440" tIns="45720" rIns="91440" bIns="45720">
            <a:spAutoFit/>
          </a:bodyPr>
          <a:lstStyle/>
          <a:p>
            <a:pPr algn="ctr"/>
            <a:r>
              <a:rPr lang="en-US" sz="320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IMPORTANT COMMUNITY INVOLVEMENT &amp; PROGRAMS</a:t>
            </a:r>
            <a:endPar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endParaRP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7190" y="250930"/>
            <a:ext cx="1571248" cy="1583160"/>
          </a:xfrm>
          <a:prstGeom prst="rect">
            <a:avLst/>
          </a:prstGeom>
        </p:spPr>
      </p:pic>
    </p:spTree>
    <p:extLst>
      <p:ext uri="{BB962C8B-B14F-4D97-AF65-F5344CB8AC3E}">
        <p14:creationId xmlns:p14="http://schemas.microsoft.com/office/powerpoint/2010/main" val="3570267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3121054"/>
            <a:ext cx="11829095" cy="4121628"/>
          </a:xfrm>
        </p:spPr>
        <p:txBody>
          <a:bodyPr>
            <a:normAutofit/>
          </a:bodyPr>
          <a:lstStyle/>
          <a:p>
            <a:pPr marL="0" indent="0">
              <a:buClrTx/>
              <a:buNone/>
            </a:pPr>
            <a:r>
              <a:rPr lang="en-US" sz="3200" dirty="0"/>
              <a:t>-</a:t>
            </a:r>
            <a:r>
              <a:rPr lang="en-US" sz="3200" b="1" u="sng" dirty="0">
                <a:solidFill>
                  <a:srgbClr val="FF0000"/>
                </a:solidFill>
              </a:rPr>
              <a:t>Adult/Juvenile Diversion</a:t>
            </a:r>
            <a:r>
              <a:rPr lang="en-US" sz="3200" dirty="0"/>
              <a:t>-</a:t>
            </a:r>
            <a:r>
              <a:rPr lang="en-US" dirty="0"/>
              <a:t>Pretrial Intervention Program(PTI) provides defendants, generally 1</a:t>
            </a:r>
            <a:r>
              <a:rPr lang="en-US" baseline="30000" dirty="0"/>
              <a:t>st</a:t>
            </a:r>
            <a:r>
              <a:rPr lang="en-US" dirty="0"/>
              <a:t> Time Offenders, with opportunities for alternatives to traditional criminal justice processes.  Seeks to render early rehabilitative services, when such services can reasonably be expected to deter future criminal behavior.  It considers the social, cultural and economic conditions that often influence a defendant’s decision to engage in criminal activity. It helps defendants avoid indictment by providing them with the chance to make restitution and do community service and take life skills classes.</a:t>
            </a:r>
            <a:endParaRPr lang="en-US" b="1" dirty="0"/>
          </a:p>
        </p:txBody>
      </p:sp>
      <p:sp>
        <p:nvSpPr>
          <p:cNvPr id="4" name="Rectangle 3"/>
          <p:cNvSpPr/>
          <p:nvPr/>
        </p:nvSpPr>
        <p:spPr>
          <a:xfrm>
            <a:off x="3610429" y="2142195"/>
            <a:ext cx="5105119" cy="1077218"/>
          </a:xfrm>
          <a:prstGeom prst="rect">
            <a:avLst/>
          </a:prstGeom>
          <a:noFill/>
        </p:spPr>
        <p:txBody>
          <a:bodyPr wrap="square" lIns="91440" tIns="45720" rIns="91440" bIns="45720">
            <a:spAutoFit/>
          </a:bodyPr>
          <a:lstStyle/>
          <a:p>
            <a:pPr algn="ctr"/>
            <a:r>
              <a:rPr lang="en-US" sz="320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In Office Programs and Alternative Resolutions</a:t>
            </a:r>
            <a:endPar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endParaRP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510" y="231233"/>
            <a:ext cx="1571248" cy="1583160"/>
          </a:xfrm>
          <a:prstGeom prst="rect">
            <a:avLst/>
          </a:prstGeom>
        </p:spPr>
      </p:pic>
    </p:spTree>
    <p:extLst>
      <p:ext uri="{BB962C8B-B14F-4D97-AF65-F5344CB8AC3E}">
        <p14:creationId xmlns:p14="http://schemas.microsoft.com/office/powerpoint/2010/main" val="101114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726970"/>
            <a:ext cx="11829095" cy="3798117"/>
          </a:xfrm>
        </p:spPr>
        <p:txBody>
          <a:bodyPr>
            <a:normAutofit lnSpcReduction="10000"/>
          </a:bodyPr>
          <a:lstStyle/>
          <a:p>
            <a:pPr marL="0" indent="0">
              <a:buClrTx/>
              <a:buNone/>
            </a:pPr>
            <a:r>
              <a:rPr lang="en-US" sz="3200" b="1" u="sng" dirty="0">
                <a:solidFill>
                  <a:srgbClr val="FF0000"/>
                </a:solidFill>
              </a:rPr>
              <a:t>REACH Program</a:t>
            </a:r>
            <a:r>
              <a:rPr lang="en-US" sz="3200" dirty="0"/>
              <a:t>-transformational youth mentoring and coaching program that is a student-focused outreach program of the Fulton County Da’s Office under the leadership of Madam Da Willis and Fulton County School Superintendent Dr. Mike Looney. The REACH Program has been able to conduct its mentoring and coaching during school hours.  It provides weekly small group sessions on topics such as, integrity, leadership, decision making, character, gangs and conflict resolution.  Also, provides life skill training covering money management, credit, vision and the hunger for education.</a:t>
            </a: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510" y="231233"/>
            <a:ext cx="1571248" cy="1583160"/>
          </a:xfrm>
          <a:prstGeom prst="rect">
            <a:avLst/>
          </a:prstGeom>
        </p:spPr>
      </p:pic>
    </p:spTree>
    <p:extLst>
      <p:ext uri="{BB962C8B-B14F-4D97-AF65-F5344CB8AC3E}">
        <p14:creationId xmlns:p14="http://schemas.microsoft.com/office/powerpoint/2010/main" val="4112318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880361"/>
            <a:ext cx="11829095" cy="4169663"/>
          </a:xfrm>
        </p:spPr>
        <p:txBody>
          <a:bodyPr>
            <a:normAutofit/>
          </a:bodyPr>
          <a:lstStyle/>
          <a:p>
            <a:pPr marL="0" indent="0">
              <a:buClrTx/>
              <a:buNone/>
            </a:pPr>
            <a:r>
              <a:rPr lang="en-US" sz="2800" b="1" u="sng" dirty="0">
                <a:solidFill>
                  <a:srgbClr val="FF0000"/>
                </a:solidFill>
              </a:rPr>
              <a:t>Records Restriction Unit</a:t>
            </a:r>
            <a:r>
              <a:rPr lang="en-US" sz="2800" dirty="0"/>
              <a:t>-This unit works with people who have records of arrests, charges or convictions who are eligible under Georgia Law to have access to those records restricted from access by potential employers, landlords and others to assist them in gaining employment and housing. It also works with our judiciary and law enforcement partners to provide accurate and complete records of cases </a:t>
            </a:r>
            <a:r>
              <a:rPr lang="en-US" dirty="0"/>
              <a:t>our office investigates and prosecutes.</a:t>
            </a:r>
            <a:endParaRPr lang="en-US" sz="2800" dirty="0"/>
          </a:p>
          <a:p>
            <a:pPr marL="0" indent="0">
              <a:buClrTx/>
              <a:buNone/>
            </a:pPr>
            <a:endParaRPr lang="en-US" b="1" dirty="0"/>
          </a:p>
          <a:p>
            <a:pPr>
              <a:buClrTx/>
            </a:pPr>
            <a:endParaRPr lang="en-US" dirty="0"/>
          </a:p>
          <a:p>
            <a:pPr marL="0" indent="0">
              <a:buClrTx/>
              <a:buNone/>
            </a:pPr>
            <a:endParaRPr lang="en-US" dirty="0"/>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510" y="231233"/>
            <a:ext cx="1571248" cy="1583160"/>
          </a:xfrm>
          <a:prstGeom prst="rect">
            <a:avLst/>
          </a:prstGeom>
        </p:spPr>
      </p:pic>
    </p:spTree>
    <p:extLst>
      <p:ext uri="{BB962C8B-B14F-4D97-AF65-F5344CB8AC3E}">
        <p14:creationId xmlns:p14="http://schemas.microsoft.com/office/powerpoint/2010/main" val="2129008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442" y="2004826"/>
            <a:ext cx="12082705" cy="4891565"/>
          </a:xfrm>
        </p:spPr>
        <p:txBody>
          <a:bodyPr>
            <a:normAutofit/>
          </a:bodyPr>
          <a:lstStyle/>
          <a:p>
            <a:pPr marL="0" indent="0">
              <a:buNone/>
            </a:pPr>
            <a:endParaRPr lang="en-US" b="1" dirty="0"/>
          </a:p>
          <a:p>
            <a:pPr marL="0" indent="0">
              <a:buNone/>
            </a:pPr>
            <a:r>
              <a:rPr lang="en-US" b="1" u="sng" dirty="0">
                <a:solidFill>
                  <a:srgbClr val="FF0000"/>
                </a:solidFill>
              </a:rPr>
              <a:t>Citizens Court Watch</a:t>
            </a:r>
            <a:r>
              <a:rPr lang="en-US" dirty="0"/>
              <a:t>- is community engagement and court monitoring program comprised of citizens and volunteers who observe and evaluate the justice system and outcomes for a variety of cases that impact the community large and small.  This program serves as a reminder to courtroom personnel (Our Asst. Da’s) that the public is interested in what happens in the courtroom and will hold the justice system and themselves accountable for the safety of their community.  Court-watchers are encouraged to attend court proceedings and when deemed appropriate by the Court, offer perspective regarding the impact a defendant’s criminal activity has on a community.  </a:t>
            </a:r>
          </a:p>
          <a:p>
            <a:endParaRPr lang="en-US" dirty="0"/>
          </a:p>
          <a:p>
            <a:pPr marL="0" indent="0">
              <a:buNone/>
            </a:pPr>
            <a:endParaRPr lang="en-US" dirty="0"/>
          </a:p>
        </p:txBody>
      </p:sp>
      <p:sp>
        <p:nvSpPr>
          <p:cNvPr id="7" name="Title 1"/>
          <p:cNvSpPr>
            <a:spLocks noGrp="1"/>
          </p:cNvSpPr>
          <p:nvPr>
            <p:ph type="title"/>
          </p:nvPr>
        </p:nvSpPr>
        <p:spPr>
          <a:xfrm>
            <a:off x="210442" y="167507"/>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843" y="252227"/>
            <a:ext cx="1571248" cy="1583160"/>
          </a:xfrm>
          <a:prstGeom prst="rect">
            <a:avLst/>
          </a:prstGeom>
        </p:spPr>
      </p:pic>
    </p:spTree>
    <p:extLst>
      <p:ext uri="{BB962C8B-B14F-4D97-AF65-F5344CB8AC3E}">
        <p14:creationId xmlns:p14="http://schemas.microsoft.com/office/powerpoint/2010/main" val="4284435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781809"/>
            <a:ext cx="11829095" cy="3966463"/>
          </a:xfrm>
        </p:spPr>
        <p:txBody>
          <a:bodyPr>
            <a:normAutofit/>
          </a:bodyPr>
          <a:lstStyle/>
          <a:p>
            <a:pPr marL="0" indent="0">
              <a:buClrTx/>
              <a:buNone/>
            </a:pPr>
            <a:r>
              <a:rPr lang="en-US" sz="2800" b="1" u="sng" dirty="0">
                <a:solidFill>
                  <a:srgbClr val="FF0000"/>
                </a:solidFill>
              </a:rPr>
              <a:t>Programs, Grants and Intergovernmental Affairs </a:t>
            </a:r>
            <a:r>
              <a:rPr lang="en-US" b="1" u="sng" dirty="0">
                <a:solidFill>
                  <a:srgbClr val="FF0000"/>
                </a:solidFill>
              </a:rPr>
              <a:t>Unit</a:t>
            </a:r>
            <a:r>
              <a:rPr lang="en-US" dirty="0"/>
              <a:t>-this unit is responsible for managing programs in our office, including community liaisons and victim witness advocates.  This unit also responsible for working with the office units to apply for grants from federal and state governmental funding programs as well as private foundations.  Additionally, the unit works with policymakers at the federal, state and local levels on legislation and appropriations to strengthen the office’s fight against crime in Fulton County.</a:t>
            </a:r>
            <a:endParaRPr lang="en-US" sz="2800" dirty="0"/>
          </a:p>
          <a:p>
            <a:pPr marL="0" indent="0">
              <a:buClrTx/>
              <a:buNone/>
            </a:pPr>
            <a:endParaRPr lang="en-US" b="1" dirty="0"/>
          </a:p>
          <a:p>
            <a:pPr>
              <a:buClrTx/>
            </a:pPr>
            <a:endParaRPr lang="en-US" dirty="0"/>
          </a:p>
          <a:p>
            <a:pPr marL="0" indent="0">
              <a:buClrTx/>
              <a:buNone/>
            </a:pPr>
            <a:endParaRPr lang="en-US" dirty="0"/>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030" y="231233"/>
            <a:ext cx="1571248" cy="1583160"/>
          </a:xfrm>
          <a:prstGeom prst="rect">
            <a:avLst/>
          </a:prstGeom>
        </p:spPr>
      </p:pic>
    </p:spTree>
    <p:extLst>
      <p:ext uri="{BB962C8B-B14F-4D97-AF65-F5344CB8AC3E}">
        <p14:creationId xmlns:p14="http://schemas.microsoft.com/office/powerpoint/2010/main" val="2939378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912" y="3075424"/>
            <a:ext cx="11829095" cy="3966463"/>
          </a:xfrm>
        </p:spPr>
        <p:txBody>
          <a:bodyPr>
            <a:normAutofit/>
          </a:bodyPr>
          <a:lstStyle/>
          <a:p>
            <a:pPr marL="0" indent="0">
              <a:buClrTx/>
              <a:buNone/>
            </a:pPr>
            <a:r>
              <a:rPr lang="en-US" b="1" u="sng" dirty="0">
                <a:solidFill>
                  <a:srgbClr val="FF0000"/>
                </a:solidFill>
              </a:rPr>
              <a:t>Junior Da Program</a:t>
            </a:r>
          </a:p>
          <a:p>
            <a:pPr marL="0" indent="0">
              <a:buClrTx/>
              <a:buNone/>
            </a:pPr>
            <a:r>
              <a:rPr lang="en-US" sz="2800" b="1" u="sng" dirty="0">
                <a:solidFill>
                  <a:srgbClr val="FF0000"/>
                </a:solidFill>
              </a:rPr>
              <a:t>Office Internship Program</a:t>
            </a:r>
          </a:p>
          <a:p>
            <a:pPr marL="0" indent="0">
              <a:buClrTx/>
              <a:buNone/>
            </a:pPr>
            <a:r>
              <a:rPr lang="en-US" b="1" u="sng" dirty="0">
                <a:solidFill>
                  <a:srgbClr val="FF0000"/>
                </a:solidFill>
              </a:rPr>
              <a:t>Seasonal Community Outreach</a:t>
            </a:r>
            <a:r>
              <a:rPr lang="en-US" u="sng" dirty="0"/>
              <a:t>-</a:t>
            </a:r>
            <a:r>
              <a:rPr lang="en-US" dirty="0"/>
              <a:t> School Book/Supply Drive/Food Drive/Holiday Gift Drive etc. </a:t>
            </a:r>
            <a:endParaRPr lang="en-US" sz="2800" dirty="0"/>
          </a:p>
          <a:p>
            <a:pPr marL="0" indent="0">
              <a:buClrTx/>
              <a:buNone/>
            </a:pPr>
            <a:endParaRPr lang="en-US" b="1" dirty="0"/>
          </a:p>
          <a:p>
            <a:pPr>
              <a:buClrTx/>
            </a:pPr>
            <a:endParaRPr lang="en-US" dirty="0"/>
          </a:p>
          <a:p>
            <a:pPr marL="0" indent="0">
              <a:buClrTx/>
              <a:buNone/>
            </a:pPr>
            <a:endParaRPr lang="en-US" dirty="0"/>
          </a:p>
        </p:txBody>
      </p:sp>
      <p:sp>
        <p:nvSpPr>
          <p:cNvPr id="4" name="Rectangle 3"/>
          <p:cNvSpPr/>
          <p:nvPr/>
        </p:nvSpPr>
        <p:spPr>
          <a:xfrm>
            <a:off x="3719744" y="2102937"/>
            <a:ext cx="4421079" cy="1077218"/>
          </a:xfrm>
          <a:prstGeom prst="rect">
            <a:avLst/>
          </a:prstGeom>
          <a:noFill/>
        </p:spPr>
        <p:txBody>
          <a:bodyPr wrap="square" lIns="91440" tIns="45720" rIns="91440" bIns="45720">
            <a:spAutoFit/>
          </a:bodyPr>
          <a:lstStyle/>
          <a:p>
            <a:pPr algn="ctr"/>
            <a:r>
              <a:rPr lang="en-US" sz="320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Other Programs and Activities</a:t>
            </a:r>
            <a:endPar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endParaRP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030" y="231233"/>
            <a:ext cx="1571248" cy="1583160"/>
          </a:xfrm>
          <a:prstGeom prst="rect">
            <a:avLst/>
          </a:prstGeom>
        </p:spPr>
      </p:pic>
    </p:spTree>
    <p:extLst>
      <p:ext uri="{BB962C8B-B14F-4D97-AF65-F5344CB8AC3E}">
        <p14:creationId xmlns:p14="http://schemas.microsoft.com/office/powerpoint/2010/main" val="180892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1820291"/>
          </a:xfrm>
        </p:spPr>
        <p:txBody>
          <a:bodyPr>
            <a:normAutofit/>
          </a:bodyPr>
          <a:lstStyle/>
          <a:p>
            <a:pPr algn="ctr"/>
            <a:r>
              <a:rPr lang="en-US" sz="5400" b="1" dirty="0">
                <a:solidFill>
                  <a:schemeClr val="tx1">
                    <a:lumMod val="85000"/>
                    <a:lumOff val="15000"/>
                  </a:schemeClr>
                </a:solidFill>
              </a:rPr>
              <a:t>TODAY’S HOST:</a:t>
            </a:r>
          </a:p>
        </p:txBody>
      </p:sp>
      <p:sp>
        <p:nvSpPr>
          <p:cNvPr id="3" name="Content Placeholder 2"/>
          <p:cNvSpPr>
            <a:spLocks noGrp="1"/>
          </p:cNvSpPr>
          <p:nvPr>
            <p:ph idx="1"/>
          </p:nvPr>
        </p:nvSpPr>
        <p:spPr>
          <a:xfrm>
            <a:off x="138112" y="1914525"/>
            <a:ext cx="11915775" cy="5513929"/>
          </a:xfrm>
        </p:spPr>
        <p:txBody>
          <a:bodyPr>
            <a:normAutofit/>
          </a:bodyPr>
          <a:lstStyle/>
          <a:p>
            <a:pPr marL="0" indent="0" algn="ctr">
              <a:buNone/>
            </a:pPr>
            <a:endParaRPr lang="en-US" sz="5400" b="1" dirty="0">
              <a:solidFill>
                <a:srgbClr val="FF0000"/>
              </a:solidFill>
            </a:endParaRPr>
          </a:p>
          <a:p>
            <a:pPr marL="0" indent="0" algn="ctr">
              <a:buNone/>
            </a:pPr>
            <a:r>
              <a:rPr lang="en-US" sz="5400" b="1" dirty="0">
                <a:solidFill>
                  <a:srgbClr val="00B0F0"/>
                </a:solidFill>
              </a:rPr>
              <a:t>GEORGE JENKINS</a:t>
            </a:r>
          </a:p>
          <a:p>
            <a:pPr marL="0" indent="0" algn="ctr">
              <a:buNone/>
            </a:pPr>
            <a:r>
              <a:rPr lang="en-US" sz="5400" b="1" dirty="0">
                <a:solidFill>
                  <a:schemeClr val="accent1">
                    <a:lumMod val="50000"/>
                  </a:schemeClr>
                </a:solidFill>
              </a:rPr>
              <a:t>Executive Deputy Da – Trial Division</a:t>
            </a:r>
          </a:p>
          <a:p>
            <a:pPr marL="0" indent="0" algn="ctr">
              <a:buNone/>
            </a:pPr>
            <a:endParaRPr lang="en-US" sz="5400" b="1" dirty="0">
              <a:solidFill>
                <a:schemeClr val="accent1">
                  <a:lumMod val="75000"/>
                </a:schemeClr>
              </a:solidFill>
            </a:endParaRPr>
          </a:p>
          <a:p>
            <a:pPr marL="0" indent="0" algn="ctr">
              <a:buNone/>
            </a:pPr>
            <a:endParaRPr lang="en-US" sz="4100" dirty="0">
              <a:solidFill>
                <a:srgbClr val="FF0000"/>
              </a:solidFill>
            </a:endParaRPr>
          </a:p>
        </p:txBody>
      </p:sp>
    </p:spTree>
    <p:extLst>
      <p:ext uri="{BB962C8B-B14F-4D97-AF65-F5344CB8AC3E}">
        <p14:creationId xmlns:p14="http://schemas.microsoft.com/office/powerpoint/2010/main" val="2982191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452" y="3083813"/>
            <a:ext cx="11829095" cy="3966463"/>
          </a:xfrm>
        </p:spPr>
        <p:txBody>
          <a:bodyPr>
            <a:normAutofit fontScale="92500"/>
          </a:bodyPr>
          <a:lstStyle/>
          <a:p>
            <a:pPr marL="0" indent="0">
              <a:buClrTx/>
              <a:buNone/>
            </a:pPr>
            <a:r>
              <a:rPr lang="en-US" dirty="0"/>
              <a:t>INTEGRITY</a:t>
            </a:r>
          </a:p>
          <a:p>
            <a:pPr marL="0" indent="0">
              <a:buClrTx/>
              <a:buNone/>
            </a:pPr>
            <a:endParaRPr lang="en-US" sz="2800" dirty="0"/>
          </a:p>
          <a:p>
            <a:pPr marL="0" indent="0">
              <a:buClrTx/>
              <a:buNone/>
            </a:pPr>
            <a:endParaRPr lang="en-US" sz="2800" dirty="0"/>
          </a:p>
          <a:p>
            <a:pPr marL="0" indent="0">
              <a:buClrTx/>
              <a:buNone/>
            </a:pPr>
            <a:endParaRPr lang="en-US" sz="2800" dirty="0"/>
          </a:p>
          <a:p>
            <a:pPr marL="0" indent="0">
              <a:buClrTx/>
              <a:buNone/>
            </a:pPr>
            <a:r>
              <a:rPr lang="en-US" sz="2800" dirty="0"/>
              <a:t>                                                                </a:t>
            </a:r>
            <a:r>
              <a:rPr lang="en-US" dirty="0"/>
              <a:t>INNOVATION</a:t>
            </a:r>
            <a:endParaRPr lang="en-US" sz="2800" dirty="0"/>
          </a:p>
          <a:p>
            <a:pPr marL="0" indent="0">
              <a:buClrTx/>
              <a:buNone/>
            </a:pPr>
            <a:endParaRPr lang="en-US" sz="2800" dirty="0"/>
          </a:p>
          <a:p>
            <a:pPr marL="0" indent="0">
              <a:buClrTx/>
              <a:buNone/>
            </a:pPr>
            <a:endParaRPr lang="en-US" sz="2800" dirty="0"/>
          </a:p>
          <a:p>
            <a:pPr marL="0" indent="0">
              <a:buClrTx/>
              <a:buNone/>
            </a:pPr>
            <a:r>
              <a:rPr lang="en-US" sz="2800" dirty="0"/>
              <a:t>                                                                                                                       </a:t>
            </a:r>
            <a:r>
              <a:rPr lang="en-US" dirty="0"/>
              <a:t>INCLUSIVENESS</a:t>
            </a:r>
            <a:r>
              <a:rPr lang="en-US" sz="2800" dirty="0"/>
              <a:t> </a:t>
            </a:r>
            <a:endParaRPr lang="en-US" b="1" dirty="0"/>
          </a:p>
          <a:p>
            <a:pPr>
              <a:buClrTx/>
            </a:pPr>
            <a:endParaRPr lang="en-US" dirty="0"/>
          </a:p>
          <a:p>
            <a:pPr marL="0" indent="0">
              <a:buClrTx/>
              <a:buNone/>
            </a:pPr>
            <a:endParaRPr lang="en-US" dirty="0"/>
          </a:p>
        </p:txBody>
      </p:sp>
      <p:sp>
        <p:nvSpPr>
          <p:cNvPr id="4" name="Rectangle 3"/>
          <p:cNvSpPr/>
          <p:nvPr/>
        </p:nvSpPr>
        <p:spPr>
          <a:xfrm>
            <a:off x="3719744" y="2102937"/>
            <a:ext cx="4421079" cy="1077218"/>
          </a:xfrm>
          <a:prstGeom prst="rect">
            <a:avLst/>
          </a:prstGeom>
          <a:noFill/>
        </p:spPr>
        <p:txBody>
          <a:bodyPr wrap="square" lIns="91440" tIns="45720" rIns="91440" bIns="45720">
            <a:spAutoFit/>
          </a:bodyPr>
          <a:lstStyle/>
          <a:p>
            <a:pPr algn="ctr"/>
            <a:r>
              <a:rPr lang="en-US" sz="320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Our Core Values as an Office</a:t>
            </a:r>
            <a:endPar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endParaRP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030" y="231233"/>
            <a:ext cx="1571248" cy="1583160"/>
          </a:xfrm>
          <a:prstGeom prst="rect">
            <a:avLst/>
          </a:prstGeom>
        </p:spPr>
      </p:pic>
    </p:spTree>
    <p:extLst>
      <p:ext uri="{BB962C8B-B14F-4D97-AF65-F5344CB8AC3E}">
        <p14:creationId xmlns:p14="http://schemas.microsoft.com/office/powerpoint/2010/main" val="3577749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840" y="639445"/>
            <a:ext cx="10515600" cy="229235"/>
          </a:xfrm>
        </p:spPr>
        <p:txBody>
          <a:bodyPr>
            <a:normAutofit fontScale="90000"/>
          </a:bodyPr>
          <a:lstStyle/>
          <a:p>
            <a:r>
              <a:rPr lang="en-US" b="1" dirty="0"/>
              <a:t>        Georgia Crime Victim’s Rights Notification</a:t>
            </a:r>
            <a:br>
              <a:rPr lang="en-US" b="1" dirty="0"/>
            </a:br>
            <a:endParaRPr lang="en-US" dirty="0"/>
          </a:p>
        </p:txBody>
      </p:sp>
      <p:sp>
        <p:nvSpPr>
          <p:cNvPr id="3" name="Content Placeholder 2"/>
          <p:cNvSpPr>
            <a:spLocks noGrp="1"/>
          </p:cNvSpPr>
          <p:nvPr>
            <p:ph idx="1"/>
          </p:nvPr>
        </p:nvSpPr>
        <p:spPr>
          <a:xfrm>
            <a:off x="624840" y="1819656"/>
            <a:ext cx="10942320" cy="5038344"/>
          </a:xfrm>
        </p:spPr>
        <p:txBody>
          <a:bodyPr>
            <a:normAutofit fontScale="77500" lnSpcReduction="20000"/>
          </a:bodyPr>
          <a:lstStyle/>
          <a:p>
            <a:r>
              <a:rPr lang="en-US" dirty="0"/>
              <a:t>The RIGHT to be treated fairly and with dignity by the criminal justice system.</a:t>
            </a:r>
          </a:p>
          <a:p>
            <a:r>
              <a:rPr lang="en-US" dirty="0"/>
              <a:t>The RIGHT to reasonable, accurate, and timely notice of the arrest, release, or escape of the accused</a:t>
            </a:r>
          </a:p>
          <a:p>
            <a:r>
              <a:rPr lang="en-US" dirty="0"/>
              <a:t> The RIGHT to reasonable, accurate, and timely notice of any scheduled court proceedings.      </a:t>
            </a:r>
          </a:p>
          <a:p>
            <a:r>
              <a:rPr lang="en-US" dirty="0"/>
              <a:t>The RIGHT not to be excluded from scheduled court proceedings involving the alleged act.</a:t>
            </a:r>
          </a:p>
          <a:p>
            <a:r>
              <a:rPr lang="en-US" dirty="0"/>
              <a:t>The RIGHT to be heard at any scheduled court proceedings involving the release, plea, or sentencing of the accused.    </a:t>
            </a:r>
          </a:p>
          <a:p>
            <a:r>
              <a:rPr lang="en-US" dirty="0"/>
              <a:t>The RIGHT to be informed of ALL rights included within the Georgia Crime Victims Bill of Rights.</a:t>
            </a:r>
          </a:p>
          <a:p>
            <a:r>
              <a:rPr lang="en-US" dirty="0"/>
              <a:t>The RIGHT to restitution and compensation as provided by law.</a:t>
            </a:r>
          </a:p>
          <a:p>
            <a:r>
              <a:rPr lang="en-US" dirty="0"/>
              <a:t>If a victim’s constitutional right is denied, the RIGHT to assert these rights by filing a motion with the same court that is handling the criminal or delinquent proceeding. [Marsy’s Law (Article I, Section I, Paragraph XXX)].    </a:t>
            </a:r>
          </a:p>
          <a:p>
            <a:pPr marL="0" indent="0">
              <a:buNone/>
            </a:pPr>
            <a:r>
              <a:rPr lang="en-US" dirty="0"/>
              <a:t>It is the RIGHT and the RESPONSIBILITY of any victim who desires notification under this  chapter or any other notification statute to “OPT IN” to the notification process and KEEP ALL CRIMINAL JUSTICE AGENCIES INFORMED OF CURRENT CONTACT INFORMATION.    </a:t>
            </a:r>
          </a:p>
          <a:p>
            <a:endParaRPr lang="en-US" dirty="0"/>
          </a:p>
          <a:p>
            <a:endParaRPr lang="en-US" dirty="0"/>
          </a:p>
          <a:p>
            <a:endParaRPr lang="en-US" dirty="0"/>
          </a:p>
        </p:txBody>
      </p:sp>
      <p:sp>
        <p:nvSpPr>
          <p:cNvPr id="4" name="TextBox 3"/>
          <p:cNvSpPr txBox="1"/>
          <p:nvPr/>
        </p:nvSpPr>
        <p:spPr>
          <a:xfrm>
            <a:off x="624840" y="754062"/>
            <a:ext cx="10415016" cy="923330"/>
          </a:xfrm>
          <a:prstGeom prst="rect">
            <a:avLst/>
          </a:prstGeom>
          <a:noFill/>
        </p:spPr>
        <p:txBody>
          <a:bodyPr wrap="square" rtlCol="0">
            <a:spAutoFit/>
          </a:bodyPr>
          <a:lstStyle/>
          <a:p>
            <a:r>
              <a:rPr lang="en-US" b="1" dirty="0"/>
              <a:t>The Georgia Constitution (Art. I, Sect. I, Paragraph XXX) and the Georgia Crime Victims Bill of Rights (O.C.G.A. 17-17-1, et seq.) declare that victims of certain crimes and delinquent acts be accorded certain basic rights. These rights include, but are not limited to:</a:t>
            </a:r>
            <a:endParaRPr lang="en-US" dirty="0"/>
          </a:p>
        </p:txBody>
      </p:sp>
    </p:spTree>
    <p:extLst>
      <p:ext uri="{BB962C8B-B14F-4D97-AF65-F5344CB8AC3E}">
        <p14:creationId xmlns:p14="http://schemas.microsoft.com/office/powerpoint/2010/main" val="80609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7" y="2163533"/>
            <a:ext cx="11899263" cy="5042420"/>
          </a:xfrm>
        </p:spPr>
        <p:txBody>
          <a:bodyPr>
            <a:normAutofit/>
          </a:bodyPr>
          <a:lstStyle/>
          <a:p>
            <a:pPr marL="0" indent="0">
              <a:buNone/>
            </a:pPr>
            <a:endParaRPr lang="en-US" sz="4800" dirty="0"/>
          </a:p>
          <a:p>
            <a:pPr marL="0" indent="0">
              <a:buNone/>
            </a:pPr>
            <a:r>
              <a:rPr lang="en-US" sz="4800" dirty="0"/>
              <a:t>Provide citizens with an understanding of the Criminal Justice System and what our role is as the Office of The Fulton County District Attorney.  </a:t>
            </a:r>
          </a:p>
          <a:p>
            <a:pPr marL="0" indent="0">
              <a:buNone/>
            </a:pPr>
            <a:endParaRPr lang="en-US" dirty="0"/>
          </a:p>
        </p:txBody>
      </p:sp>
      <p:sp>
        <p:nvSpPr>
          <p:cNvPr id="4" name="Rectangle 3"/>
          <p:cNvSpPr/>
          <p:nvPr/>
        </p:nvSpPr>
        <p:spPr>
          <a:xfrm>
            <a:off x="4861186" y="2163533"/>
            <a:ext cx="2603598" cy="584775"/>
          </a:xfrm>
          <a:prstGeom prst="rect">
            <a:avLst/>
          </a:prstGeom>
          <a:noFill/>
        </p:spPr>
        <p:txBody>
          <a:bodyPr wrap="none" lIns="91440" tIns="45720" rIns="91440" bIns="45720">
            <a:spAutoFit/>
          </a:bodyPr>
          <a:lstStyle/>
          <a:p>
            <a:pPr algn="ctr"/>
            <a:r>
              <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OUR MISSION </a:t>
            </a:r>
          </a:p>
        </p:txBody>
      </p:sp>
      <p:sp>
        <p:nvSpPr>
          <p:cNvPr id="7" name="Title 1"/>
          <p:cNvSpPr>
            <a:spLocks noGrp="1"/>
          </p:cNvSpPr>
          <p:nvPr>
            <p:ph type="title"/>
          </p:nvPr>
        </p:nvSpPr>
        <p:spPr>
          <a:xfrm>
            <a:off x="213357" y="132831"/>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550" y="217550"/>
            <a:ext cx="1571248" cy="1583160"/>
          </a:xfrm>
          <a:prstGeom prst="rect">
            <a:avLst/>
          </a:prstGeom>
        </p:spPr>
      </p:pic>
    </p:spTree>
    <p:extLst>
      <p:ext uri="{BB962C8B-B14F-4D97-AF65-F5344CB8AC3E}">
        <p14:creationId xmlns:p14="http://schemas.microsoft.com/office/powerpoint/2010/main" val="4157609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7" y="2455921"/>
            <a:ext cx="11899263" cy="4750032"/>
          </a:xfrm>
        </p:spPr>
        <p:txBody>
          <a:bodyPr>
            <a:normAutofit/>
          </a:bodyPr>
          <a:lstStyle/>
          <a:p>
            <a:pPr marL="0" indent="0">
              <a:buNone/>
            </a:pPr>
            <a:r>
              <a:rPr lang="en-US" sz="3000" dirty="0"/>
              <a:t>The District Attorney represents the State of Georgia in the trial and appeal of felony criminal cases in the Superior Court of Fulton County Atlanta Judicial Circuit and delinquency cases in the juvenile courts of Fulton County.  The District Attorney is also the legal advisor to the Fulton County Grand Jury and performs other duties prescribed by law.  Our primary duties are to prosecute felony offenders, protect victims and witnesses of crime and to ensure the general safety of our community as a whole. We do this, by making sure that justice is served fairly and equitably under the law in Georgia. </a:t>
            </a:r>
          </a:p>
          <a:p>
            <a:endParaRPr lang="en-US" dirty="0"/>
          </a:p>
          <a:p>
            <a:pPr marL="0" indent="0">
              <a:buNone/>
            </a:pPr>
            <a:endParaRPr lang="en-US" dirty="0"/>
          </a:p>
        </p:txBody>
      </p:sp>
      <p:sp>
        <p:nvSpPr>
          <p:cNvPr id="4" name="Rectangle 3"/>
          <p:cNvSpPr/>
          <p:nvPr/>
        </p:nvSpPr>
        <p:spPr>
          <a:xfrm>
            <a:off x="5140111" y="1871146"/>
            <a:ext cx="2045752" cy="584775"/>
          </a:xfrm>
          <a:prstGeom prst="rect">
            <a:avLst/>
          </a:prstGeom>
          <a:noFill/>
        </p:spPr>
        <p:txBody>
          <a:bodyPr wrap="none" lIns="91440" tIns="45720" rIns="91440" bIns="45720">
            <a:spAutoFit/>
          </a:bodyPr>
          <a:lstStyle/>
          <a:p>
            <a:pPr algn="ctr"/>
            <a:r>
              <a:rPr lang="en-US" sz="320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OUR DUTY</a:t>
            </a:r>
            <a:r>
              <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 </a:t>
            </a:r>
          </a:p>
        </p:txBody>
      </p:sp>
      <p:sp>
        <p:nvSpPr>
          <p:cNvPr id="7" name="Title 1"/>
          <p:cNvSpPr>
            <a:spLocks noGrp="1"/>
          </p:cNvSpPr>
          <p:nvPr>
            <p:ph type="title"/>
          </p:nvPr>
        </p:nvSpPr>
        <p:spPr>
          <a:xfrm>
            <a:off x="213357" y="132831"/>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550" y="217550"/>
            <a:ext cx="1571248" cy="1583160"/>
          </a:xfrm>
          <a:prstGeom prst="rect">
            <a:avLst/>
          </a:prstGeom>
        </p:spPr>
      </p:pic>
    </p:spTree>
    <p:extLst>
      <p:ext uri="{BB962C8B-B14F-4D97-AF65-F5344CB8AC3E}">
        <p14:creationId xmlns:p14="http://schemas.microsoft.com/office/powerpoint/2010/main" val="201380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420163"/>
            <a:ext cx="11899263" cy="4889957"/>
          </a:xfrm>
        </p:spPr>
        <p:txBody>
          <a:bodyPr>
            <a:normAutofit/>
          </a:bodyPr>
          <a:lstStyle/>
          <a:p>
            <a:pPr marL="0" indent="0">
              <a:buNone/>
            </a:pPr>
            <a:r>
              <a:rPr lang="en-US" sz="2400" b="1" dirty="0"/>
              <a:t>-Crime is committed</a:t>
            </a:r>
          </a:p>
          <a:p>
            <a:pPr marL="0" indent="0">
              <a:buNone/>
            </a:pPr>
            <a:r>
              <a:rPr lang="en-US" sz="2400" b="1" dirty="0"/>
              <a:t>-Police investigate the case</a:t>
            </a:r>
          </a:p>
          <a:p>
            <a:pPr marL="0" indent="0">
              <a:buNone/>
            </a:pPr>
            <a:r>
              <a:rPr lang="en-US" sz="2400" b="1" dirty="0"/>
              <a:t>-Arrest is made</a:t>
            </a:r>
          </a:p>
          <a:p>
            <a:pPr marL="0" indent="0">
              <a:buNone/>
            </a:pPr>
            <a:r>
              <a:rPr lang="en-US" sz="2400" b="1" dirty="0"/>
              <a:t>-First Appearance Hearing </a:t>
            </a:r>
            <a:r>
              <a:rPr lang="en-US" sz="2400" dirty="0"/>
              <a:t>– usually in a city Municipal Court or Fulton Cty. Mag. Ct.</a:t>
            </a:r>
          </a:p>
          <a:p>
            <a:pPr marL="0" indent="0">
              <a:buNone/>
            </a:pPr>
            <a:r>
              <a:rPr lang="en-US" sz="2400" b="1" dirty="0"/>
              <a:t>-Preliminary Hearing (probable cause hearing) </a:t>
            </a:r>
            <a:r>
              <a:rPr lang="en-US" sz="2400" dirty="0"/>
              <a:t>– usually in a city Municipal Ct. or Fulton Cty. Mag. Ct.</a:t>
            </a:r>
          </a:p>
          <a:p>
            <a:pPr marL="0" indent="0">
              <a:buNone/>
            </a:pPr>
            <a:r>
              <a:rPr lang="en-US" sz="2400" b="1" dirty="0"/>
              <a:t>Case is “Bound Over”</a:t>
            </a:r>
          </a:p>
          <a:p>
            <a:pPr>
              <a:buFontTx/>
              <a:buChar char="-"/>
            </a:pPr>
            <a:r>
              <a:rPr lang="en-US" sz="2400" dirty="0"/>
              <a:t>Misdemeanors go to Fulton State Court (handled by Fulton County Solicitor)</a:t>
            </a:r>
          </a:p>
          <a:p>
            <a:pPr>
              <a:buFontTx/>
              <a:buChar char="-"/>
            </a:pPr>
            <a:r>
              <a:rPr lang="en-US" sz="2400" dirty="0"/>
              <a:t>Felonies go to Fulton Superior Court (handled by Fulton Co. District Attorney)</a:t>
            </a:r>
          </a:p>
        </p:txBody>
      </p:sp>
      <p:sp>
        <p:nvSpPr>
          <p:cNvPr id="4" name="Rectangle 3"/>
          <p:cNvSpPr/>
          <p:nvPr/>
        </p:nvSpPr>
        <p:spPr>
          <a:xfrm>
            <a:off x="3738130" y="1899113"/>
            <a:ext cx="4849726" cy="584775"/>
          </a:xfrm>
          <a:prstGeom prst="rect">
            <a:avLst/>
          </a:prstGeom>
          <a:noFill/>
        </p:spPr>
        <p:txBody>
          <a:bodyPr wrap="none" lIns="91440" tIns="45720" rIns="91440" bIns="45720">
            <a:spAutoFit/>
          </a:bodyPr>
          <a:lstStyle/>
          <a:p>
            <a:pPr algn="ctr"/>
            <a:r>
              <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CRIMINAL JUSTICE PROCESS</a:t>
            </a: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924" y="252228"/>
            <a:ext cx="1571248" cy="1583160"/>
          </a:xfrm>
          <a:prstGeom prst="rect">
            <a:avLst/>
          </a:prstGeom>
        </p:spPr>
      </p:pic>
    </p:spTree>
    <p:extLst>
      <p:ext uri="{BB962C8B-B14F-4D97-AF65-F5344CB8AC3E}">
        <p14:creationId xmlns:p14="http://schemas.microsoft.com/office/powerpoint/2010/main" val="3788100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9074" y="2479041"/>
            <a:ext cx="11813379" cy="4378960"/>
          </a:xfrm>
        </p:spPr>
        <p:txBody>
          <a:bodyPr>
            <a:normAutofit/>
          </a:bodyPr>
          <a:lstStyle/>
          <a:p>
            <a:pPr>
              <a:buClrTx/>
            </a:pPr>
            <a:r>
              <a:rPr lang="en-US" sz="3000" dirty="0"/>
              <a:t>The judge will determine if there is </a:t>
            </a:r>
            <a:r>
              <a:rPr lang="en-US" sz="3000" b="1" dirty="0"/>
              <a:t>probable cause </a:t>
            </a:r>
            <a:r>
              <a:rPr lang="en-US" sz="3000" dirty="0"/>
              <a:t>to believe the accused is guilty of the crime charged, and if so, to bind the case over for indictment by the Fulton County Grand Jury. </a:t>
            </a:r>
          </a:p>
          <a:p>
            <a:pPr>
              <a:buClrTx/>
            </a:pPr>
            <a:r>
              <a:rPr lang="en-US" sz="3000" dirty="0"/>
              <a:t>The arresting officer usually testifies. Both the Assistant District Attorney and Defense Counsel can call other witnesses.</a:t>
            </a:r>
          </a:p>
          <a:p>
            <a:pPr>
              <a:buClrTx/>
            </a:pPr>
            <a:r>
              <a:rPr lang="en-US" sz="3000" dirty="0"/>
              <a:t>If probable cause is found, the case is either accused or indicted and then sent on one of the three divisions of the Fulton County Superior Court system.</a:t>
            </a:r>
          </a:p>
          <a:p>
            <a:r>
              <a:rPr lang="en-US" b="1" u="sng" dirty="0">
                <a:solidFill>
                  <a:schemeClr val="accent1">
                    <a:lumMod val="75000"/>
                  </a:schemeClr>
                </a:solidFill>
              </a:rPr>
              <a:t>Resolution of some cases can be negotiated at this stage.</a:t>
            </a:r>
          </a:p>
          <a:p>
            <a:pPr>
              <a:buClrTx/>
            </a:pPr>
            <a:endParaRPr lang="en-US" dirty="0"/>
          </a:p>
          <a:p>
            <a:pPr marL="0" indent="0">
              <a:buClrTx/>
              <a:buNone/>
            </a:pPr>
            <a:endParaRPr lang="en-US" dirty="0"/>
          </a:p>
        </p:txBody>
      </p:sp>
      <p:sp>
        <p:nvSpPr>
          <p:cNvPr id="4" name="Rectangle 3"/>
          <p:cNvSpPr/>
          <p:nvPr/>
        </p:nvSpPr>
        <p:spPr>
          <a:xfrm>
            <a:off x="4131125" y="1899112"/>
            <a:ext cx="4095159" cy="1077218"/>
          </a:xfrm>
          <a:prstGeom prst="rect">
            <a:avLst/>
          </a:prstGeom>
          <a:noFill/>
        </p:spPr>
        <p:txBody>
          <a:bodyPr wrap="none" lIns="91440" tIns="45720" rIns="91440" bIns="45720">
            <a:spAutoFit/>
          </a:bodyPr>
          <a:lstStyle/>
          <a:p>
            <a:pPr algn="ctr"/>
            <a:r>
              <a:rPr lang="en-US" sz="320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PRELIMINARY HEARING</a:t>
            </a:r>
          </a:p>
          <a:p>
            <a:pPr algn="ctr"/>
            <a:endPar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endParaRPr>
          </a:p>
        </p:txBody>
      </p:sp>
      <p:sp>
        <p:nvSpPr>
          <p:cNvPr id="7" name="Title 1"/>
          <p:cNvSpPr>
            <a:spLocks noGrp="1"/>
          </p:cNvSpPr>
          <p:nvPr>
            <p:ph type="title"/>
          </p:nvPr>
        </p:nvSpPr>
        <p:spPr>
          <a:xfrm>
            <a:off x="229074" y="146513"/>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510" y="231233"/>
            <a:ext cx="1571248" cy="1583160"/>
          </a:xfrm>
          <a:prstGeom prst="rect">
            <a:avLst/>
          </a:prstGeom>
        </p:spPr>
      </p:pic>
    </p:spTree>
    <p:extLst>
      <p:ext uri="{BB962C8B-B14F-4D97-AF65-F5344CB8AC3E}">
        <p14:creationId xmlns:p14="http://schemas.microsoft.com/office/powerpoint/2010/main" val="68762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514601"/>
            <a:ext cx="11829095" cy="5073886"/>
          </a:xfrm>
        </p:spPr>
        <p:txBody>
          <a:bodyPr>
            <a:normAutofit/>
          </a:bodyPr>
          <a:lstStyle/>
          <a:p>
            <a:pPr marL="0" indent="0">
              <a:buClrTx/>
              <a:buNone/>
            </a:pPr>
            <a:r>
              <a:rPr lang="en-US" sz="2400" b="1" dirty="0"/>
              <a:t>At first appearance, or at anytime when considering bond the presiding judge  </a:t>
            </a:r>
            <a:r>
              <a:rPr lang="en-US" sz="2400" b="1" u="sng" dirty="0">
                <a:solidFill>
                  <a:srgbClr val="0070C0"/>
                </a:solidFill>
              </a:rPr>
              <a:t> The judge must consider the following factors:   Ayala v. State</a:t>
            </a:r>
          </a:p>
          <a:p>
            <a:pPr marL="0" indent="0">
              <a:buClrTx/>
              <a:buNone/>
            </a:pPr>
            <a:endParaRPr lang="en-US" sz="2400" b="1" dirty="0">
              <a:solidFill>
                <a:srgbClr val="FF0000"/>
              </a:solidFill>
            </a:endParaRPr>
          </a:p>
          <a:p>
            <a:pPr marL="0" indent="0">
              <a:buClrTx/>
              <a:buNone/>
            </a:pPr>
            <a:r>
              <a:rPr lang="en-US" sz="2400" b="1" dirty="0"/>
              <a:t>Whether the defendant:   </a:t>
            </a:r>
          </a:p>
          <a:p>
            <a:pPr marL="457200" indent="-457200">
              <a:buClrTx/>
              <a:buFont typeface="+mj-lt"/>
              <a:buAutoNum type="arabicPeriod"/>
            </a:pPr>
            <a:r>
              <a:rPr lang="en-US" sz="2400" dirty="0"/>
              <a:t>Poses no significant risk of fleeing from the jurisdiction of the court or failing to appear in court when required,</a:t>
            </a:r>
          </a:p>
          <a:p>
            <a:pPr marL="457200" indent="-457200">
              <a:buClrTx/>
              <a:buFont typeface="+mj-lt"/>
              <a:buAutoNum type="arabicPeriod"/>
            </a:pPr>
            <a:r>
              <a:rPr lang="en-US" sz="2400" dirty="0"/>
              <a:t>Poses no significant threat or danger to any person, </a:t>
            </a:r>
          </a:p>
          <a:p>
            <a:pPr marL="457200" indent="-457200">
              <a:buClrTx/>
              <a:buFont typeface="+mj-lt"/>
              <a:buAutoNum type="arabicPeriod"/>
            </a:pPr>
            <a:r>
              <a:rPr lang="en-US" sz="2400" dirty="0"/>
              <a:t>Poses no significant risk committing any felony pending trial, and</a:t>
            </a:r>
          </a:p>
          <a:p>
            <a:pPr marL="457200" indent="-457200">
              <a:buClrTx/>
              <a:buFont typeface="+mj-lt"/>
              <a:buAutoNum type="arabicPeriod"/>
            </a:pPr>
            <a:r>
              <a:rPr lang="en-US" sz="2400" dirty="0"/>
              <a:t>Poses no significant risk of intimidating witnesses or otherwise obstructing the administration of justice.  OCGA 17-6-1(e)</a:t>
            </a:r>
          </a:p>
          <a:p>
            <a:pPr>
              <a:buClrTx/>
            </a:pPr>
            <a:endParaRPr lang="en-US" dirty="0"/>
          </a:p>
          <a:p>
            <a:pPr marL="0" indent="0">
              <a:buClrTx/>
              <a:buNone/>
            </a:pPr>
            <a:endParaRPr lang="en-US" dirty="0"/>
          </a:p>
        </p:txBody>
      </p:sp>
      <p:sp>
        <p:nvSpPr>
          <p:cNvPr id="4" name="Rectangle 3"/>
          <p:cNvSpPr/>
          <p:nvPr/>
        </p:nvSpPr>
        <p:spPr>
          <a:xfrm>
            <a:off x="5483338" y="1929826"/>
            <a:ext cx="1289134" cy="584775"/>
          </a:xfrm>
          <a:prstGeom prst="rect">
            <a:avLst/>
          </a:prstGeom>
          <a:noFill/>
        </p:spPr>
        <p:txBody>
          <a:bodyPr wrap="none" lIns="91440" tIns="45720" rIns="91440" bIns="45720">
            <a:spAutoFit/>
          </a:bodyPr>
          <a:lstStyle/>
          <a:p>
            <a:pPr algn="ctr"/>
            <a:r>
              <a:rPr lang="en-US" sz="320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BOND</a:t>
            </a:r>
            <a:endPar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endParaRP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6870" y="231233"/>
            <a:ext cx="1571248" cy="1583160"/>
          </a:xfrm>
          <a:prstGeom prst="rect">
            <a:avLst/>
          </a:prstGeom>
        </p:spPr>
      </p:pic>
    </p:spTree>
    <p:extLst>
      <p:ext uri="{BB962C8B-B14F-4D97-AF65-F5344CB8AC3E}">
        <p14:creationId xmlns:p14="http://schemas.microsoft.com/office/powerpoint/2010/main" val="2481924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58" y="2420163"/>
            <a:ext cx="11899263" cy="4889957"/>
          </a:xfrm>
        </p:spPr>
        <p:txBody>
          <a:bodyPr>
            <a:normAutofit/>
          </a:bodyPr>
          <a:lstStyle/>
          <a:p>
            <a:pPr marL="0" indent="0">
              <a:buNone/>
            </a:pPr>
            <a:r>
              <a:rPr lang="en-US" dirty="0"/>
              <a:t>Felony Cases assigned in DA’s Office</a:t>
            </a:r>
          </a:p>
          <a:p>
            <a:pPr>
              <a:buFontTx/>
              <a:buChar char="-"/>
            </a:pPr>
            <a:r>
              <a:rPr lang="en-US" sz="2400" b="1" dirty="0">
                <a:solidFill>
                  <a:schemeClr val="accent1">
                    <a:lumMod val="75000"/>
                  </a:schemeClr>
                </a:solidFill>
              </a:rPr>
              <a:t>Case Intake </a:t>
            </a:r>
            <a:r>
              <a:rPr lang="en-US" sz="1800" b="1" dirty="0">
                <a:solidFill>
                  <a:schemeClr val="accent1">
                    <a:lumMod val="75000"/>
                  </a:schemeClr>
                </a:solidFill>
              </a:rPr>
              <a:t>(Charging Unit/Grand Jury</a:t>
            </a:r>
            <a:r>
              <a:rPr lang="en-US" sz="2400" b="1" dirty="0">
                <a:solidFill>
                  <a:schemeClr val="accent1">
                    <a:lumMod val="75000"/>
                  </a:schemeClr>
                </a:solidFill>
              </a:rPr>
              <a:t>)         </a:t>
            </a:r>
            <a:r>
              <a:rPr lang="en-US" sz="2400" dirty="0"/>
              <a:t>- Juvenile</a:t>
            </a:r>
          </a:p>
          <a:p>
            <a:pPr>
              <a:buFontTx/>
              <a:buChar char="-"/>
            </a:pPr>
            <a:r>
              <a:rPr lang="en-US" sz="2400" b="1" dirty="0">
                <a:solidFill>
                  <a:schemeClr val="accent1">
                    <a:lumMod val="75000"/>
                  </a:schemeClr>
                </a:solidFill>
              </a:rPr>
              <a:t>Complex/Non-complex</a:t>
            </a:r>
            <a:r>
              <a:rPr lang="en-US" sz="2400" dirty="0"/>
              <a:t>                          - Domestic Violence</a:t>
            </a:r>
          </a:p>
          <a:p>
            <a:pPr>
              <a:buFontTx/>
              <a:buChar char="-"/>
            </a:pPr>
            <a:r>
              <a:rPr lang="en-US" sz="2400" dirty="0"/>
              <a:t>Major Case                                                - Crimes Against Children</a:t>
            </a:r>
          </a:p>
          <a:p>
            <a:pPr>
              <a:buFontTx/>
              <a:buChar char="-"/>
            </a:pPr>
            <a:r>
              <a:rPr lang="en-US" sz="2400" dirty="0"/>
              <a:t>Cold and Capital Cases                            - Sex Crimes</a:t>
            </a:r>
          </a:p>
          <a:p>
            <a:pPr>
              <a:buFontTx/>
              <a:buChar char="-"/>
            </a:pPr>
            <a:r>
              <a:rPr lang="en-US" sz="2400" dirty="0"/>
              <a:t>Gangs                                                          - Elder Abuse &amp; Animal Cruelty</a:t>
            </a:r>
          </a:p>
          <a:p>
            <a:pPr marL="0" indent="0">
              <a:buNone/>
            </a:pPr>
            <a:r>
              <a:rPr lang="en-US" sz="2400" dirty="0"/>
              <a:t>-  White Collar                                               - S.A.K.I (Sexual Assault Kit Initiative)</a:t>
            </a:r>
          </a:p>
          <a:p>
            <a:pPr>
              <a:buFontTx/>
              <a:buChar char="-"/>
            </a:pPr>
            <a:r>
              <a:rPr lang="en-US" sz="2400" dirty="0"/>
              <a:t>Anti- Corruption                                        - Human Trafficking &amp; Child Exploitation</a:t>
            </a:r>
          </a:p>
          <a:p>
            <a:pPr>
              <a:buFontTx/>
              <a:buChar char="-"/>
            </a:pPr>
            <a:r>
              <a:rPr lang="en-US" sz="2400" dirty="0"/>
              <a:t>Civil Rights                                                  - SB440 (Juveniles Tried as Adults)</a:t>
            </a:r>
          </a:p>
        </p:txBody>
      </p:sp>
      <p:sp>
        <p:nvSpPr>
          <p:cNvPr id="4" name="Rectangle 3"/>
          <p:cNvSpPr/>
          <p:nvPr/>
        </p:nvSpPr>
        <p:spPr>
          <a:xfrm>
            <a:off x="4399950" y="1899113"/>
            <a:ext cx="3526094" cy="584775"/>
          </a:xfrm>
          <a:prstGeom prst="rect">
            <a:avLst/>
          </a:prstGeom>
          <a:noFill/>
        </p:spPr>
        <p:txBody>
          <a:bodyPr wrap="none" lIns="91440" tIns="45720" rIns="91440" bIns="45720">
            <a:spAutoFit/>
          </a:bodyPr>
          <a:lstStyle/>
          <a:p>
            <a:pPr algn="ctr"/>
            <a:r>
              <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Units in FCDA Office</a:t>
            </a: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924" y="252228"/>
            <a:ext cx="1571248" cy="1583160"/>
          </a:xfrm>
          <a:prstGeom prst="rect">
            <a:avLst/>
          </a:prstGeom>
        </p:spPr>
      </p:pic>
    </p:spTree>
    <p:extLst>
      <p:ext uri="{BB962C8B-B14F-4D97-AF65-F5344CB8AC3E}">
        <p14:creationId xmlns:p14="http://schemas.microsoft.com/office/powerpoint/2010/main" val="2738279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584" y="2483888"/>
            <a:ext cx="11941869" cy="4547848"/>
          </a:xfrm>
        </p:spPr>
        <p:txBody>
          <a:bodyPr>
            <a:normAutofit fontScale="92500" lnSpcReduction="10000"/>
          </a:bodyPr>
          <a:lstStyle/>
          <a:p>
            <a:pPr marL="0" indent="0" algn="just">
              <a:buNone/>
            </a:pPr>
            <a:r>
              <a:rPr lang="en-US" b="1" dirty="0"/>
              <a:t>COMPLEX CASES </a:t>
            </a:r>
            <a:r>
              <a:rPr lang="en-US" dirty="0"/>
              <a:t>are assigned to Superior Court Judges and include:</a:t>
            </a:r>
          </a:p>
          <a:p>
            <a:pPr algn="just"/>
            <a:r>
              <a:rPr lang="en-US" b="1" dirty="0">
                <a:solidFill>
                  <a:srgbClr val="0070C0"/>
                </a:solidFill>
              </a:rPr>
              <a:t> Murder, Sex Offenses, Armed Robbery, Aggravated Assault, Aggravated Battery, Drug Trafficking, and complex Fraud cases etc.</a:t>
            </a:r>
          </a:p>
          <a:p>
            <a:pPr marL="0" indent="0" algn="just">
              <a:buNone/>
            </a:pPr>
            <a:r>
              <a:rPr lang="en-US" b="1" dirty="0">
                <a:solidFill>
                  <a:schemeClr val="tx1">
                    <a:lumMod val="85000"/>
                    <a:lumOff val="15000"/>
                  </a:schemeClr>
                </a:solidFill>
              </a:rPr>
              <a:t>NON-COMPLEX </a:t>
            </a:r>
            <a:r>
              <a:rPr lang="en-US" dirty="0">
                <a:solidFill>
                  <a:schemeClr val="tx1">
                    <a:lumMod val="85000"/>
                    <a:lumOff val="15000"/>
                  </a:schemeClr>
                </a:solidFill>
              </a:rPr>
              <a:t>cases are assigned to Magistrate and/or Superior Court Judges and include:</a:t>
            </a:r>
          </a:p>
          <a:p>
            <a:pPr algn="just"/>
            <a:r>
              <a:rPr lang="en-US" b="1" dirty="0">
                <a:solidFill>
                  <a:srgbClr val="0070C0"/>
                </a:solidFill>
              </a:rPr>
              <a:t>Theft by Taking, Theft by Receiving, Drugs, Firearms cases, and simple Fraud</a:t>
            </a:r>
          </a:p>
          <a:p>
            <a:pPr marL="0" indent="0" algn="just">
              <a:buNone/>
            </a:pPr>
            <a:r>
              <a:rPr lang="en-US" b="1" dirty="0"/>
              <a:t>ACCOUNTABILITY COURT- Pre-Indictment &amp; Post-Indictment</a:t>
            </a:r>
          </a:p>
          <a:p>
            <a:pPr algn="just"/>
            <a:r>
              <a:rPr lang="en-US" b="1" dirty="0">
                <a:solidFill>
                  <a:srgbClr val="0070C0"/>
                </a:solidFill>
              </a:rPr>
              <a:t>Court diversion programs (drug, mental health court, and Veterans Court)</a:t>
            </a:r>
            <a:endParaRPr lang="en-US" b="1" dirty="0"/>
          </a:p>
          <a:p>
            <a:pPr marL="0" indent="0" algn="just">
              <a:buNone/>
            </a:pPr>
            <a:r>
              <a:rPr lang="en-US" b="1" dirty="0"/>
              <a:t>COMPETENCY COURT</a:t>
            </a:r>
          </a:p>
          <a:p>
            <a:pPr algn="just"/>
            <a:r>
              <a:rPr lang="en-US" b="1" dirty="0">
                <a:solidFill>
                  <a:srgbClr val="0070C0"/>
                </a:solidFill>
              </a:rPr>
              <a:t>Separate track created by Superior Court to track defendants deemed incompetent</a:t>
            </a:r>
            <a:r>
              <a:rPr lang="en-US" b="1" dirty="0"/>
              <a:t>	</a:t>
            </a:r>
          </a:p>
          <a:p>
            <a:endParaRPr lang="en-US" dirty="0"/>
          </a:p>
          <a:p>
            <a:pPr marL="0" indent="0">
              <a:buNone/>
            </a:pPr>
            <a:endParaRPr lang="en-US" dirty="0"/>
          </a:p>
        </p:txBody>
      </p:sp>
      <p:sp>
        <p:nvSpPr>
          <p:cNvPr id="4" name="Rectangle 3"/>
          <p:cNvSpPr/>
          <p:nvPr/>
        </p:nvSpPr>
        <p:spPr>
          <a:xfrm>
            <a:off x="4008934" y="1899113"/>
            <a:ext cx="4125168" cy="584775"/>
          </a:xfrm>
          <a:prstGeom prst="rect">
            <a:avLst/>
          </a:prstGeom>
          <a:noFill/>
        </p:spPr>
        <p:txBody>
          <a:bodyPr wrap="none" lIns="91440" tIns="45720" rIns="91440" bIns="45720">
            <a:spAutoFit/>
          </a:bodyPr>
          <a:lstStyle/>
          <a:p>
            <a:pPr algn="ctr"/>
            <a:r>
              <a:rPr lang="en-US" sz="3200" cap="none" spc="0" dirty="0">
                <a:ln w="12700">
                  <a:solidFill>
                    <a:schemeClr val="tx2">
                      <a:lumMod val="75000"/>
                    </a:schemeClr>
                  </a:solidFill>
                  <a:prstDash val="solid"/>
                </a:ln>
                <a:solidFill>
                  <a:schemeClr val="accent1">
                    <a:lumMod val="75000"/>
                  </a:schemeClr>
                </a:solidFill>
                <a:effectLst>
                  <a:outerShdw dist="38100" dir="2640000" algn="bl" rotWithShape="0">
                    <a:schemeClr val="tx2">
                      <a:lumMod val="75000"/>
                    </a:schemeClr>
                  </a:outerShdw>
                </a:effectLst>
              </a:rPr>
              <a:t>TYPES OF COURT CASES</a:t>
            </a:r>
          </a:p>
        </p:txBody>
      </p:sp>
      <p:sp>
        <p:nvSpPr>
          <p:cNvPr id="7" name="Title 1"/>
          <p:cNvSpPr>
            <a:spLocks noGrp="1"/>
          </p:cNvSpPr>
          <p:nvPr>
            <p:ph type="title"/>
          </p:nvPr>
        </p:nvSpPr>
        <p:spPr>
          <a:xfrm>
            <a:off x="213358" y="146514"/>
            <a:ext cx="11899263" cy="1752599"/>
          </a:xfrm>
          <a:pattFill prst="pct80">
            <a:fgClr>
              <a:schemeClr val="accent1"/>
            </a:fgClr>
            <a:bgClr>
              <a:schemeClr val="bg1"/>
            </a:bgClr>
          </a:pattFill>
          <a:ln>
            <a:solidFill>
              <a:schemeClr val="tx1"/>
            </a:solidFill>
          </a:ln>
          <a:scene3d>
            <a:camera prst="orthographicFront"/>
            <a:lightRig rig="threePt" dir="t"/>
          </a:scene3d>
          <a:sp3d>
            <a:bevelT/>
          </a:sp3d>
        </p:spPr>
        <p:txBody>
          <a:bodyPr>
            <a:normAutofit/>
          </a:bodyPr>
          <a:lstStyle/>
          <a:p>
            <a:r>
              <a:rPr lang="en-US" sz="60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r>
              <a:rPr lang="en-US" sz="6600" b="1" dirty="0">
                <a:ln w="12700">
                  <a:solidFill>
                    <a:sysClr val="windowText" lastClr="000000"/>
                  </a:solidFill>
                  <a:prstDash val="solid"/>
                </a:ln>
                <a:solidFill>
                  <a:sysClr val="windowText" lastClr="000000"/>
                </a:solidFill>
                <a:effectLst>
                  <a:outerShdw dist="38100" dir="2640000" algn="bl" rotWithShape="0">
                    <a:schemeClr val="accent1"/>
                  </a:outerShdw>
                </a:effectLst>
              </a:rPr>
              <a:t> </a:t>
            </a:r>
            <a:endParaRPr lang="en-US" sz="6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6710" y="231233"/>
            <a:ext cx="1571248" cy="1583160"/>
          </a:xfrm>
          <a:prstGeom prst="rect">
            <a:avLst/>
          </a:prstGeom>
        </p:spPr>
      </p:pic>
    </p:spTree>
    <p:extLst>
      <p:ext uri="{BB962C8B-B14F-4D97-AF65-F5344CB8AC3E}">
        <p14:creationId xmlns:p14="http://schemas.microsoft.com/office/powerpoint/2010/main" val="2493949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ed73421-567d-45d0-a235-e72f521ea05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5E519911801414E8BFAF3CB88D1848F" ma:contentTypeVersion="13" ma:contentTypeDescription="Create a new document." ma:contentTypeScope="" ma:versionID="cd53f586a85052b627a76b9869e35e58">
  <xsd:schema xmlns:xsd="http://www.w3.org/2001/XMLSchema" xmlns:xs="http://www.w3.org/2001/XMLSchema" xmlns:p="http://schemas.microsoft.com/office/2006/metadata/properties" xmlns:ns3="2ed73421-567d-45d0-a235-e72f521ea055" xmlns:ns4="3db005b0-390d-45bd-a8dc-114c7a384119" targetNamespace="http://schemas.microsoft.com/office/2006/metadata/properties" ma:root="true" ma:fieldsID="209216ec5914419e63bc8ba11525252f" ns3:_="" ns4:_="">
    <xsd:import namespace="2ed73421-567d-45d0-a235-e72f521ea055"/>
    <xsd:import namespace="3db005b0-390d-45bd-a8dc-114c7a38411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d73421-567d-45d0-a235-e72f521ea0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b005b0-390d-45bd-a8dc-114c7a38411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CC850D-A425-4BDD-BAF7-237AAB131B7D}">
  <ds:schemaRefs>
    <ds:schemaRef ds:uri="http://purl.org/dc/elements/1.1/"/>
    <ds:schemaRef ds:uri="http://schemas.microsoft.com/office/infopath/2007/PartnerControls"/>
    <ds:schemaRef ds:uri="http://purl.org/dc/terms/"/>
    <ds:schemaRef ds:uri="2ed73421-567d-45d0-a235-e72f521ea055"/>
    <ds:schemaRef ds:uri="http://schemas.openxmlformats.org/package/2006/metadata/core-properties"/>
    <ds:schemaRef ds:uri="3db005b0-390d-45bd-a8dc-114c7a384119"/>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1D27C7E-AF7B-4C3A-BB4D-B076525D1A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d73421-567d-45d0-a235-e72f521ea055"/>
    <ds:schemaRef ds:uri="3db005b0-390d-45bd-a8dc-114c7a3841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844AAF-5599-46A8-89AB-C910D588C2C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TotalTime>
  <Words>1547</Words>
  <Application>Microsoft Office PowerPoint</Application>
  <PresentationFormat>Widescreen</PresentationFormat>
  <Paragraphs>134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TODAY’S HOST: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Georgia Crime Victim’s Rights Notification </vt:lpstr>
    </vt:vector>
  </TitlesOfParts>
  <Company>Fulton County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FULTON COUNTY District Attorney’s Office</dc:title>
  <dc:creator>Holland, Lisa</dc:creator>
  <cp:lastModifiedBy>Jenkins, George</cp:lastModifiedBy>
  <cp:revision>11</cp:revision>
  <cp:lastPrinted>2023-10-25T21:06:05Z</cp:lastPrinted>
  <dcterms:created xsi:type="dcterms:W3CDTF">2022-03-21T14:32:39Z</dcterms:created>
  <dcterms:modified xsi:type="dcterms:W3CDTF">2023-11-16T15:45:53Z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0x01010035E519911801414E8BFAF3CB88D1848F</vt:lpwstr>
  </property>
  <property fmtid="{D5CDD505-2E9C-101B-9397-08002B2CF9AE}" pid="3" name="MSIP_Label_171d883f-cbf1-4db2-8fcd-1fba56777934_Enabled">
    <vt:lpwstr>true</vt:lpwstr>
  </property>
  <property fmtid="{D5CDD505-2E9C-101B-9397-08002B2CF9AE}" pid="4" name="MSIP_Label_171d883f-cbf1-4db2-8fcd-1fba56777934_SetDate">
    <vt:lpwstr>2023-11-15T19:45:48Z</vt:lpwstr>
  </property>
  <property fmtid="{D5CDD505-2E9C-101B-9397-08002B2CF9AE}" pid="5" name="MSIP_Label_171d883f-cbf1-4db2-8fcd-1fba56777934_Method">
    <vt:lpwstr>Standard</vt:lpwstr>
  </property>
  <property fmtid="{D5CDD505-2E9C-101B-9397-08002B2CF9AE}" pid="6" name="MSIP_Label_171d883f-cbf1-4db2-8fcd-1fba56777934_Name">
    <vt:lpwstr>defa4170-0d19-0005-0004-bc88714345d2</vt:lpwstr>
  </property>
  <property fmtid="{D5CDD505-2E9C-101B-9397-08002B2CF9AE}" pid="7" name="MSIP_Label_171d883f-cbf1-4db2-8fcd-1fba56777934_SiteId">
    <vt:lpwstr>e9419b64-f703-46e8-a508-e2531b655ba4</vt:lpwstr>
  </property>
  <property fmtid="{D5CDD505-2E9C-101B-9397-08002B2CF9AE}" pid="8" name="MSIP_Label_171d883f-cbf1-4db2-8fcd-1fba56777934_ActionId">
    <vt:lpwstr>00276f2d-9d1e-4a21-bcbd-89621c475bda</vt:lpwstr>
  </property>
  <property fmtid="{D5CDD505-2E9C-101B-9397-08002B2CF9AE}" pid="9" name="MSIP_Label_171d883f-cbf1-4db2-8fcd-1fba56777934_ContentBits">
    <vt:lpwstr>0</vt:lpwstr>
  </property>
</Properties>
</file>