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1" d="100"/>
          <a:sy n="41" d="100"/>
        </p:scale>
        <p:origin x="74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4354-8B92-41E2-B07C-8802F9929DA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4C42-4C8B-49B7-8AD9-33A364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9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4354-8B92-41E2-B07C-8802F9929DA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4C42-4C8B-49B7-8AD9-33A364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7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4354-8B92-41E2-B07C-8802F9929DA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4C42-4C8B-49B7-8AD9-33A364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1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4354-8B92-41E2-B07C-8802F9929DA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4C42-4C8B-49B7-8AD9-33A364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1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4354-8B92-41E2-B07C-8802F9929DA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4C42-4C8B-49B7-8AD9-33A364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4354-8B92-41E2-B07C-8802F9929DA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4C42-4C8B-49B7-8AD9-33A364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7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4354-8B92-41E2-B07C-8802F9929DA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4C42-4C8B-49B7-8AD9-33A364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4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4354-8B92-41E2-B07C-8802F9929DA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4C42-4C8B-49B7-8AD9-33A364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8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4354-8B92-41E2-B07C-8802F9929DA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4C42-4C8B-49B7-8AD9-33A364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2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4354-8B92-41E2-B07C-8802F9929DA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4C42-4C8B-49B7-8AD9-33A364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6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4354-8B92-41E2-B07C-8802F9929DA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4C42-4C8B-49B7-8AD9-33A364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14354-8B92-41E2-B07C-8802F9929DA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24C42-4C8B-49B7-8AD9-33A364816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7626" y="5191432"/>
            <a:ext cx="8327921" cy="102255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54013" y="5412036"/>
            <a:ext cx="3057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DEPARTMENT OF EXTERNAL AFFAIRS</a:t>
            </a:r>
          </a:p>
        </p:txBody>
      </p:sp>
    </p:spTree>
    <p:extLst>
      <p:ext uri="{BB962C8B-B14F-4D97-AF65-F5344CB8AC3E}">
        <p14:creationId xmlns:p14="http://schemas.microsoft.com/office/powerpoint/2010/main" val="300995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17872" y="1978025"/>
            <a:ext cx="63221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1FF72-F9C6-4C06-A081-A9B0C4AC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72" y="360858"/>
            <a:ext cx="10515600" cy="4470400"/>
          </a:xfrm>
        </p:spPr>
        <p:txBody>
          <a:bodyPr>
            <a:normAutofit/>
          </a:bodyPr>
          <a:lstStyle/>
          <a:p>
            <a:r>
              <a:rPr lang="en-U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Bookman Old Style" panose="02050604050505020204" pitchFamily="18" charset="0"/>
              </a:rPr>
              <a:t>FULTON COUNTY GOVERNMENT </a:t>
            </a:r>
            <a:br>
              <a:rPr lang="en-US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</a:br>
            <a:br>
              <a:rPr lang="en-US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</a:br>
            <a:r>
              <a:rPr lang="en-US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Vision</a:t>
            </a:r>
            <a:br>
              <a:rPr lang="en-US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</a:br>
            <a:r>
              <a:rPr lang="en-US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Fulton County is a positive, diverse community with a thriving economy, safe neighborhoods, healthy residents, and a rich quality of life that all people can enjoy. It is served by a County government that is recognized for being innovative, effective, efficient, and trustworthy.</a:t>
            </a:r>
            <a:br>
              <a:rPr lang="en-US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</a:br>
            <a:br>
              <a:rPr lang="en-US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</a:br>
            <a:r>
              <a:rPr lang="en-US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Mission</a:t>
            </a:r>
            <a:br>
              <a:rPr lang="en-US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</a:br>
            <a:r>
              <a:rPr lang="en-US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To deliver efficient, high-impact service to every resident and visitor of Fulton County.</a:t>
            </a:r>
            <a:br>
              <a:rPr lang="en-US" sz="2400" b="0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</a:b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34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19" y="2905711"/>
            <a:ext cx="10877550" cy="1551683"/>
          </a:xfr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2400" dirty="0">
                <a:solidFill>
                  <a:srgbClr val="FF6600"/>
                </a:solidFill>
              </a:rPr>
              <a:t>To provide Fulton County residents with knowledge of programs and services offered by their County government, enhance civic engagement and collaboration, and to present citizens with a realistic experience on how county government operates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552" y="2905711"/>
            <a:ext cx="9103400" cy="593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FF6600"/>
                </a:solidFill>
                <a:latin typeface="Bookman Old Style" panose="02050604050505020204" pitchFamily="18" charset="0"/>
              </a:rPr>
              <a:t>Program 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49F19-C441-4171-BD19-F4B6C92FFF04}"/>
              </a:ext>
            </a:extLst>
          </p:cNvPr>
          <p:cNvSpPr txBox="1"/>
          <p:nvPr/>
        </p:nvSpPr>
        <p:spPr>
          <a:xfrm>
            <a:off x="471552" y="1631247"/>
            <a:ext cx="10631143" cy="834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FF6600"/>
                </a:solidFill>
                <a:latin typeface="Bookman Old Style" panose="02050604050505020204" pitchFamily="18" charset="0"/>
                <a:ea typeface="+mj-ea"/>
                <a:cs typeface="+mj-cs"/>
              </a:rPr>
              <a:t>MISSION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To foster citizen and community engagement among Fulton County resident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BCBC-FFBE-4C2F-972B-21A6F609CFA6}"/>
              </a:ext>
            </a:extLst>
          </p:cNvPr>
          <p:cNvSpPr txBox="1"/>
          <p:nvPr/>
        </p:nvSpPr>
        <p:spPr>
          <a:xfrm>
            <a:off x="462337" y="606083"/>
            <a:ext cx="9586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Bookman Old Style" panose="02050604050505020204" pitchFamily="18" charset="0"/>
              </a:rPr>
              <a:t>Fulton County Citizen’s University </a:t>
            </a:r>
          </a:p>
        </p:txBody>
      </p:sp>
    </p:spTree>
    <p:extLst>
      <p:ext uri="{BB962C8B-B14F-4D97-AF65-F5344CB8AC3E}">
        <p14:creationId xmlns:p14="http://schemas.microsoft.com/office/powerpoint/2010/main" val="184403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73" y="1202173"/>
            <a:ext cx="5759253" cy="87243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Program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973" y="2340077"/>
            <a:ext cx="2199975" cy="2880853"/>
          </a:xfrm>
          <a:noFill/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4200" b="1" dirty="0">
                <a:solidFill>
                  <a:schemeClr val="bg1"/>
                </a:solidFill>
              </a:rPr>
              <a:t>COST </a:t>
            </a:r>
          </a:p>
          <a:p>
            <a:pPr marL="0" indent="0">
              <a:buNone/>
            </a:pPr>
            <a:r>
              <a:rPr lang="en-US" sz="3400" b="0" dirty="0">
                <a:solidFill>
                  <a:schemeClr val="bg1"/>
                </a:solidFill>
                <a:cs typeface="Andalus" panose="02020603050405020304" pitchFamily="18" charset="-78"/>
              </a:rPr>
              <a:t>There is a $45 registration fee to attend a 10-week session of Fulton County Citizens University. </a:t>
            </a:r>
          </a:p>
          <a:p>
            <a:pPr marL="0" indent="0">
              <a:buNone/>
            </a:pPr>
            <a:r>
              <a:rPr lang="en-US" sz="3400" b="0" dirty="0">
                <a:solidFill>
                  <a:schemeClr val="bg1"/>
                </a:solidFill>
                <a:cs typeface="Andalus" panose="02020603050405020304" pitchFamily="18" charset="-78"/>
              </a:rPr>
              <a:t>The $45 fee helps to defray the cost of the class shirt, course materials and the graduation ceremony.</a:t>
            </a:r>
          </a:p>
          <a:p>
            <a:pPr marL="0" indent="0">
              <a:buNone/>
            </a:pPr>
            <a:r>
              <a:rPr lang="en-US" sz="3400" b="0" dirty="0">
                <a:solidFill>
                  <a:schemeClr val="bg1"/>
                </a:solidFill>
                <a:cs typeface="Andalus" panose="02020603050405020304" pitchFamily="18" charset="-78"/>
              </a:rPr>
              <a:t> The registration fee is non-refundable.</a:t>
            </a: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18235" y="2243804"/>
            <a:ext cx="2209807" cy="28120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chemeClr val="bg1"/>
                </a:solidFill>
              </a:rPr>
              <a:t>Graduation Requirements</a:t>
            </a:r>
          </a:p>
          <a:p>
            <a:pPr marL="0" indent="0">
              <a:buNone/>
            </a:pPr>
            <a:r>
              <a:rPr lang="en-US" sz="6400" dirty="0">
                <a:solidFill>
                  <a:schemeClr val="bg1"/>
                </a:solidFill>
                <a:cs typeface="Andalus" panose="02020603050405020304" pitchFamily="18" charset="-78"/>
              </a:rPr>
              <a:t>To graduate, students are required to have a total of 200 credits.  </a:t>
            </a:r>
          </a:p>
          <a:p>
            <a:pPr marL="0" indent="0">
              <a:buNone/>
            </a:pPr>
            <a:r>
              <a:rPr lang="en-US" sz="6400" dirty="0">
                <a:solidFill>
                  <a:schemeClr val="bg1"/>
                </a:solidFill>
                <a:cs typeface="Andalus" panose="02020603050405020304" pitchFamily="18" charset="-78"/>
              </a:rPr>
              <a:t>The value of each class is 20 credits. Students must submit an essay during the 8</a:t>
            </a:r>
            <a:r>
              <a:rPr lang="en-US" sz="6400" baseline="30000" dirty="0">
                <a:solidFill>
                  <a:schemeClr val="bg1"/>
                </a:solidFill>
                <a:cs typeface="Andalus" panose="02020603050405020304" pitchFamily="18" charset="-78"/>
              </a:rPr>
              <a:t>th</a:t>
            </a:r>
            <a:r>
              <a:rPr lang="en-US" sz="6400" dirty="0">
                <a:solidFill>
                  <a:schemeClr val="bg1"/>
                </a:solidFill>
                <a:cs typeface="Andalus" panose="02020603050405020304" pitchFamily="18" charset="-78"/>
              </a:rPr>
              <a:t> week that contains a minimum of 500 words.  The essay should detail how the programs and services Fulton offers impacts the residents.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77265" y="2340077"/>
            <a:ext cx="1995944" cy="28120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</a:rPr>
              <a:t>Class Schedule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300" dirty="0">
                <a:solidFill>
                  <a:schemeClr val="bg1"/>
                </a:solidFill>
                <a:cs typeface="Andalus" panose="02020603050405020304" pitchFamily="18" charset="-78"/>
              </a:rPr>
              <a:t>S</a:t>
            </a:r>
            <a:r>
              <a:rPr lang="en-US" sz="2300" b="0" dirty="0">
                <a:solidFill>
                  <a:schemeClr val="bg1"/>
                </a:solidFill>
                <a:cs typeface="Andalus" panose="02020603050405020304" pitchFamily="18" charset="-78"/>
              </a:rPr>
              <a:t>tarting September 14,2023,classes will be held every Thursday evening from 6:00 p.m. until 8:00 p.m.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300" b="0" dirty="0">
                <a:solidFill>
                  <a:schemeClr val="bg1"/>
                </a:solidFill>
                <a:cs typeface="Andalus" panose="02020603050405020304" pitchFamily="18" charset="-78"/>
              </a:rPr>
              <a:t>Participants will be asked to sign a Waiver of Liability and </a:t>
            </a:r>
            <a:r>
              <a:rPr lang="en-US" sz="2300" dirty="0">
                <a:solidFill>
                  <a:schemeClr val="bg1"/>
                </a:solidFill>
                <a:cs typeface="Andalus" panose="02020603050405020304" pitchFamily="18" charset="-78"/>
              </a:rPr>
              <a:t>photo r</a:t>
            </a:r>
            <a:r>
              <a:rPr lang="en-US" sz="2300" b="0" dirty="0">
                <a:solidFill>
                  <a:schemeClr val="bg1"/>
                </a:solidFill>
                <a:cs typeface="Andalus" panose="02020603050405020304" pitchFamily="18" charset="-78"/>
              </a:rPr>
              <a:t>elease Form during the Orientation class.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37761" y="2243804"/>
            <a:ext cx="2209794" cy="29771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Extra Credit Opportunities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900" dirty="0">
                <a:solidFill>
                  <a:schemeClr val="bg1"/>
                </a:solidFill>
                <a:cs typeface="Andalus" panose="02020603050405020304" pitchFamily="18" charset="-78"/>
              </a:rPr>
              <a:t>Extra credit points can be earned by attending a Fulton County Board of Commissioners meeting and speaking about the FCCU class during public comment or an approved community meeting</a:t>
            </a:r>
            <a:endParaRPr lang="en-US" sz="29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88774" y="2340077"/>
            <a:ext cx="19665" cy="304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66615" y="2349909"/>
            <a:ext cx="19665" cy="304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73069" y="2349909"/>
            <a:ext cx="19665" cy="304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44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7E0733F-531D-43F6-BDC3-FD4FA09924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297183"/>
              </p:ext>
            </p:extLst>
          </p:nvPr>
        </p:nvGraphicFramePr>
        <p:xfrm>
          <a:off x="5839437" y="113149"/>
          <a:ext cx="5942202" cy="681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5956042" imgH="6812044" progId="Word.Document.12">
                  <p:embed/>
                </p:oleObj>
              </mc:Choice>
              <mc:Fallback>
                <p:oleObj name="Document" r:id="rId3" imgW="5956042" imgH="68120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39437" y="113149"/>
                        <a:ext cx="5942202" cy="681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880D1A8-326E-48D2-BE5E-53557EBF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23" y="2927859"/>
            <a:ext cx="4572000" cy="10022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Aldhabi" panose="020B0604020202020204" pitchFamily="2" charset="-78"/>
              </a:rPr>
              <a:t>Class Schedule</a:t>
            </a:r>
          </a:p>
        </p:txBody>
      </p:sp>
      <p:pic>
        <p:nvPicPr>
          <p:cNvPr id="8" name="Content Placeholder 7" descr="Logo, company name&#10;&#10;Description automatically generated">
            <a:extLst>
              <a:ext uri="{FF2B5EF4-FFF2-40B4-BE49-F238E27FC236}">
                <a16:creationId xmlns:a16="http://schemas.microsoft.com/office/drawing/2014/main" id="{50ED5FF1-C2F8-4B29-8061-91E5C701B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79" y="0"/>
            <a:ext cx="3067912" cy="3054015"/>
          </a:xfrm>
        </p:spPr>
      </p:pic>
    </p:spTree>
    <p:extLst>
      <p:ext uri="{BB962C8B-B14F-4D97-AF65-F5344CB8AC3E}">
        <p14:creationId xmlns:p14="http://schemas.microsoft.com/office/powerpoint/2010/main" val="126625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9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31FEF-58E3-46C8-AC12-D1D7F2D95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56" b="22554"/>
          <a:stretch/>
        </p:blipFill>
        <p:spPr>
          <a:xfrm>
            <a:off x="3976382" y="10"/>
            <a:ext cx="8215619" cy="2125343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B807A2-546E-4AA2-BC12-4833BCEBA536}"/>
              </a:ext>
            </a:extLst>
          </p:cNvPr>
          <p:cNvSpPr txBox="1"/>
          <p:nvPr/>
        </p:nvSpPr>
        <p:spPr>
          <a:xfrm>
            <a:off x="433633" y="2223255"/>
            <a:ext cx="10920167" cy="3956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1100" b="0" i="0" u="none" strike="noStrike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400" b="0" i="0" strike="noStrike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                         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10- </a:t>
            </a:r>
            <a:r>
              <a:rPr lang="en-US" sz="2400" b="1" i="0" strike="noStrike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WEEK CLASS SCHEDULE FORMAT </a:t>
            </a:r>
            <a:br>
              <a:rPr lang="en-US" sz="2400" b="0" i="0" strike="noStrike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</a:br>
            <a:br>
              <a:rPr lang="en-US" sz="2000" b="0" i="0" strike="noStrike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b="0" i="0" u="none" strike="noStrike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6:00 PM – 6:25 PM – CHECK IN &amp; DINNER SERVICE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b="0" i="0" u="none" strike="noStrike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b="0" i="0" u="none" strike="noStrike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6:30 PM – 6:40 PM – WELCOME ( FULTON DEPARTMENT LIAISON (S) ) </a:t>
            </a:r>
            <a:br>
              <a:rPr lang="en-US" b="0" i="0" u="none" strike="noStrike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US" b="0" i="0" u="none" strike="noStrike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0" u="none" strike="noStrike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7:45 PM  - 7:30 PM – DEPARTMENT OVERVIEW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0" i="0" u="none" strike="noStrike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0" u="none" strike="noStrike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7:30 PM – 7:45 PM – QUESTION AND ANSWER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7:45 PM -  8:00 PM – CLASS WRAP-UP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0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owing graduation caps">
            <a:extLst>
              <a:ext uri="{FF2B5EF4-FFF2-40B4-BE49-F238E27FC236}">
                <a16:creationId xmlns:a16="http://schemas.microsoft.com/office/drawing/2014/main" id="{BE280CAD-042B-4D00-BF26-F9D5718379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5" b="604"/>
          <a:stretch/>
        </p:blipFill>
        <p:spPr>
          <a:xfrm>
            <a:off x="20" y="-7619"/>
            <a:ext cx="12191979" cy="68873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620"/>
            <a:ext cx="5566593" cy="6887364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863442" y="855815"/>
            <a:ext cx="6887365" cy="51604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7648"/>
            <a:ext cx="2079513" cy="6865647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06777" y="3068761"/>
            <a:ext cx="4504659" cy="37892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74557" y="-6485"/>
            <a:ext cx="3427160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64705" y="-1061856"/>
            <a:ext cx="3682024" cy="12211438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-7639"/>
            <a:ext cx="4879823" cy="6887373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239549-5AC2-4697-87A8-81631106F31C}"/>
              </a:ext>
            </a:extLst>
          </p:cNvPr>
          <p:cNvSpPr txBox="1"/>
          <p:nvPr/>
        </p:nvSpPr>
        <p:spPr>
          <a:xfrm>
            <a:off x="798756" y="1448178"/>
            <a:ext cx="10302308" cy="28392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2023 FULTON COUNTY CITIZENS UNIVERSITY GRADUATES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b="1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DECEMBER 14, 2023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b="1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FULTON COUNTY GOVERNMENT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ASSEMBLY HALL @ 10 :00 AM </a:t>
            </a:r>
          </a:p>
        </p:txBody>
      </p:sp>
    </p:spTree>
    <p:extLst>
      <p:ext uri="{BB962C8B-B14F-4D97-AF65-F5344CB8AC3E}">
        <p14:creationId xmlns:p14="http://schemas.microsoft.com/office/powerpoint/2010/main" val="312680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403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Open Sans</vt:lpstr>
      <vt:lpstr>Wingdings</vt:lpstr>
      <vt:lpstr>Office Theme</vt:lpstr>
      <vt:lpstr>Document</vt:lpstr>
      <vt:lpstr>PowerPoint Presentation</vt:lpstr>
      <vt:lpstr>FULTON COUNTY GOVERNMENT   Vision Fulton County is a positive, diverse community with a thriving economy, safe neighborhoods, healthy residents, and a rich quality of life that all people can enjoy. It is served by a County government that is recognized for being innovative, effective, efficient, and trustworthy.  Mission To deliver efficient, high-impact service to every resident and visitor of Fulton County. </vt:lpstr>
      <vt:lpstr>     To provide Fulton County residents with knowledge of programs and services offered by their County government, enhance civic engagement and collaboration, and to present citizens with a realistic experience on how county government operates</vt:lpstr>
      <vt:lpstr>Program Information </vt:lpstr>
      <vt:lpstr>Class Schedule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ricodollar@hotmail.com</dc:creator>
  <cp:lastModifiedBy>Coman, Pamela</cp:lastModifiedBy>
  <cp:revision>16</cp:revision>
  <dcterms:created xsi:type="dcterms:W3CDTF">2023-09-08T14:08:49Z</dcterms:created>
  <dcterms:modified xsi:type="dcterms:W3CDTF">2023-10-25T14:00:26Z</dcterms:modified>
</cp:coreProperties>
</file>