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9" r:id="rId5"/>
    <p:sldId id="256" r:id="rId6"/>
    <p:sldId id="264" r:id="rId7"/>
    <p:sldId id="263" r:id="rId8"/>
    <p:sldId id="265" r:id="rId9"/>
    <p:sldId id="266" r:id="rId10"/>
    <p:sldId id="269" r:id="rId11"/>
    <p:sldId id="267" r:id="rId12"/>
    <p:sldId id="268" r:id="rId13"/>
    <p:sldId id="274" r:id="rId14"/>
    <p:sldId id="270" r:id="rId15"/>
    <p:sldId id="272" r:id="rId16"/>
    <p:sldId id="273" r:id="rId17"/>
    <p:sldId id="271" r:id="rId18"/>
    <p:sldId id="275" r:id="rId19"/>
    <p:sldId id="276" r:id="rId20"/>
    <p:sldId id="27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4E65CB-7EA9-4234-9037-4B6D18CAA41E}" v="2" dt="2023-10-19T15:58:52.97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78" d="100"/>
          <a:sy n="78" d="100"/>
        </p:scale>
        <p:origin x="10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oss, Connie" userId="ca439a85-70c0-416d-bd45-ea344bc63ed8" providerId="ADAL" clId="{9E4E65CB-7EA9-4234-9037-4B6D18CAA41E}"/>
    <pc:docChg chg="custSel addSld delSld modSld">
      <pc:chgData name="Cross, Connie" userId="ca439a85-70c0-416d-bd45-ea344bc63ed8" providerId="ADAL" clId="{9E4E65CB-7EA9-4234-9037-4B6D18CAA41E}" dt="2023-10-19T16:04:27.848" v="3164" actId="2696"/>
      <pc:docMkLst>
        <pc:docMk/>
      </pc:docMkLst>
      <pc:sldChg chg="addSp modSp mod">
        <pc:chgData name="Cross, Connie" userId="ca439a85-70c0-416d-bd45-ea344bc63ed8" providerId="ADAL" clId="{9E4E65CB-7EA9-4234-9037-4B6D18CAA41E}" dt="2023-10-19T16:01:54.026" v="3163" actId="20577"/>
        <pc:sldMkLst>
          <pc:docMk/>
          <pc:sldMk cId="1731734318" sldId="256"/>
        </pc:sldMkLst>
        <pc:spChg chg="add mod">
          <ac:chgData name="Cross, Connie" userId="ca439a85-70c0-416d-bd45-ea344bc63ed8" providerId="ADAL" clId="{9E4E65CB-7EA9-4234-9037-4B6D18CAA41E}" dt="2023-10-19T16:01:54.026" v="3163" actId="20577"/>
          <ac:spMkLst>
            <pc:docMk/>
            <pc:sldMk cId="1731734318" sldId="256"/>
            <ac:spMk id="2" creationId="{511287C9-4E04-46CF-9139-ABEA317C495E}"/>
          </ac:spMkLst>
        </pc:spChg>
      </pc:sldChg>
      <pc:sldChg chg="del">
        <pc:chgData name="Cross, Connie" userId="ca439a85-70c0-416d-bd45-ea344bc63ed8" providerId="ADAL" clId="{9E4E65CB-7EA9-4234-9037-4B6D18CAA41E}" dt="2023-10-19T16:04:27.848" v="3164" actId="2696"/>
        <pc:sldMkLst>
          <pc:docMk/>
          <pc:sldMk cId="1844030520" sldId="257"/>
        </pc:sldMkLst>
      </pc:sldChg>
      <pc:sldChg chg="modSp mod">
        <pc:chgData name="Cross, Connie" userId="ca439a85-70c0-416d-bd45-ea344bc63ed8" providerId="ADAL" clId="{9E4E65CB-7EA9-4234-9037-4B6D18CAA41E}" dt="2023-10-19T15:05:54.060" v="1348" actId="20577"/>
        <pc:sldMkLst>
          <pc:docMk/>
          <pc:sldMk cId="1975354278" sldId="271"/>
        </pc:sldMkLst>
        <pc:spChg chg="mod">
          <ac:chgData name="Cross, Connie" userId="ca439a85-70c0-416d-bd45-ea344bc63ed8" providerId="ADAL" clId="{9E4E65CB-7EA9-4234-9037-4B6D18CAA41E}" dt="2023-10-19T14:58:34.044" v="932" actId="113"/>
          <ac:spMkLst>
            <pc:docMk/>
            <pc:sldMk cId="1975354278" sldId="271"/>
            <ac:spMk id="2" creationId="{00000000-0000-0000-0000-000000000000}"/>
          </ac:spMkLst>
        </pc:spChg>
        <pc:spChg chg="mod">
          <ac:chgData name="Cross, Connie" userId="ca439a85-70c0-416d-bd45-ea344bc63ed8" providerId="ADAL" clId="{9E4E65CB-7EA9-4234-9037-4B6D18CAA41E}" dt="2023-10-19T15:05:54.060" v="1348" actId="20577"/>
          <ac:spMkLst>
            <pc:docMk/>
            <pc:sldMk cId="1975354278" sldId="271"/>
            <ac:spMk id="5" creationId="{00000000-0000-0000-0000-000000000000}"/>
          </ac:spMkLst>
        </pc:spChg>
      </pc:sldChg>
      <pc:sldChg chg="modSp mod">
        <pc:chgData name="Cross, Connie" userId="ca439a85-70c0-416d-bd45-ea344bc63ed8" providerId="ADAL" clId="{9E4E65CB-7EA9-4234-9037-4B6D18CAA41E}" dt="2023-10-19T14:39:59.284" v="250" actId="20577"/>
        <pc:sldMkLst>
          <pc:docMk/>
          <pc:sldMk cId="546385731" sldId="273"/>
        </pc:sldMkLst>
        <pc:spChg chg="mod">
          <ac:chgData name="Cross, Connie" userId="ca439a85-70c0-416d-bd45-ea344bc63ed8" providerId="ADAL" clId="{9E4E65CB-7EA9-4234-9037-4B6D18CAA41E}" dt="2023-10-19T14:39:59.284" v="250" actId="20577"/>
          <ac:spMkLst>
            <pc:docMk/>
            <pc:sldMk cId="546385731" sldId="273"/>
            <ac:spMk id="5" creationId="{00000000-0000-0000-0000-000000000000}"/>
          </ac:spMkLst>
        </pc:spChg>
      </pc:sldChg>
      <pc:sldChg chg="modSp add mod">
        <pc:chgData name="Cross, Connie" userId="ca439a85-70c0-416d-bd45-ea344bc63ed8" providerId="ADAL" clId="{9E4E65CB-7EA9-4234-9037-4B6D18CAA41E}" dt="2023-10-19T14:54:04.287" v="929" actId="20577"/>
        <pc:sldMkLst>
          <pc:docMk/>
          <pc:sldMk cId="613444404" sldId="274"/>
        </pc:sldMkLst>
        <pc:spChg chg="mod">
          <ac:chgData name="Cross, Connie" userId="ca439a85-70c0-416d-bd45-ea344bc63ed8" providerId="ADAL" clId="{9E4E65CB-7EA9-4234-9037-4B6D18CAA41E}" dt="2023-10-19T14:41:15.436" v="269" actId="20577"/>
          <ac:spMkLst>
            <pc:docMk/>
            <pc:sldMk cId="613444404" sldId="274"/>
            <ac:spMk id="2" creationId="{00000000-0000-0000-0000-000000000000}"/>
          </ac:spMkLst>
        </pc:spChg>
        <pc:spChg chg="mod">
          <ac:chgData name="Cross, Connie" userId="ca439a85-70c0-416d-bd45-ea344bc63ed8" providerId="ADAL" clId="{9E4E65CB-7EA9-4234-9037-4B6D18CAA41E}" dt="2023-10-19T14:54:04.287" v="929" actId="20577"/>
          <ac:spMkLst>
            <pc:docMk/>
            <pc:sldMk cId="613444404" sldId="274"/>
            <ac:spMk id="5" creationId="{00000000-0000-0000-0000-000000000000}"/>
          </ac:spMkLst>
        </pc:spChg>
      </pc:sldChg>
      <pc:sldChg chg="modSp add mod">
        <pc:chgData name="Cross, Connie" userId="ca439a85-70c0-416d-bd45-ea344bc63ed8" providerId="ADAL" clId="{9E4E65CB-7EA9-4234-9037-4B6D18CAA41E}" dt="2023-10-19T15:19:22.592" v="2030" actId="113"/>
        <pc:sldMkLst>
          <pc:docMk/>
          <pc:sldMk cId="1610999488" sldId="275"/>
        </pc:sldMkLst>
        <pc:spChg chg="mod">
          <ac:chgData name="Cross, Connie" userId="ca439a85-70c0-416d-bd45-ea344bc63ed8" providerId="ADAL" clId="{9E4E65CB-7EA9-4234-9037-4B6D18CAA41E}" dt="2023-10-19T15:07:31.119" v="1388" actId="20577"/>
          <ac:spMkLst>
            <pc:docMk/>
            <pc:sldMk cId="1610999488" sldId="275"/>
            <ac:spMk id="2" creationId="{00000000-0000-0000-0000-000000000000}"/>
          </ac:spMkLst>
        </pc:spChg>
        <pc:spChg chg="mod">
          <ac:chgData name="Cross, Connie" userId="ca439a85-70c0-416d-bd45-ea344bc63ed8" providerId="ADAL" clId="{9E4E65CB-7EA9-4234-9037-4B6D18CAA41E}" dt="2023-10-19T15:19:22.592" v="2030" actId="113"/>
          <ac:spMkLst>
            <pc:docMk/>
            <pc:sldMk cId="1610999488" sldId="275"/>
            <ac:spMk id="5" creationId="{00000000-0000-0000-0000-000000000000}"/>
          </ac:spMkLst>
        </pc:spChg>
      </pc:sldChg>
      <pc:sldChg chg="modSp add mod">
        <pc:chgData name="Cross, Connie" userId="ca439a85-70c0-416d-bd45-ea344bc63ed8" providerId="ADAL" clId="{9E4E65CB-7EA9-4234-9037-4B6D18CAA41E}" dt="2023-10-19T15:33:21.846" v="2753" actId="20577"/>
        <pc:sldMkLst>
          <pc:docMk/>
          <pc:sldMk cId="2166876187" sldId="276"/>
        </pc:sldMkLst>
        <pc:spChg chg="mod">
          <ac:chgData name="Cross, Connie" userId="ca439a85-70c0-416d-bd45-ea344bc63ed8" providerId="ADAL" clId="{9E4E65CB-7EA9-4234-9037-4B6D18CAA41E}" dt="2023-10-19T15:33:21.846" v="2753" actId="20577"/>
          <ac:spMkLst>
            <pc:docMk/>
            <pc:sldMk cId="2166876187" sldId="276"/>
            <ac:spMk id="5" creationId="{00000000-0000-0000-0000-000000000000}"/>
          </ac:spMkLst>
        </pc:spChg>
      </pc:sldChg>
      <pc:sldChg chg="modSp add mod">
        <pc:chgData name="Cross, Connie" userId="ca439a85-70c0-416d-bd45-ea344bc63ed8" providerId="ADAL" clId="{9E4E65CB-7EA9-4234-9037-4B6D18CAA41E}" dt="2023-10-19T15:57:33.151" v="3072" actId="27636"/>
        <pc:sldMkLst>
          <pc:docMk/>
          <pc:sldMk cId="1747317629" sldId="277"/>
        </pc:sldMkLst>
        <pc:spChg chg="mod">
          <ac:chgData name="Cross, Connie" userId="ca439a85-70c0-416d-bd45-ea344bc63ed8" providerId="ADAL" clId="{9E4E65CB-7EA9-4234-9037-4B6D18CAA41E}" dt="2023-10-19T15:51:17.058" v="2824" actId="20577"/>
          <ac:spMkLst>
            <pc:docMk/>
            <pc:sldMk cId="1747317629" sldId="277"/>
            <ac:spMk id="2" creationId="{00000000-0000-0000-0000-000000000000}"/>
          </ac:spMkLst>
        </pc:spChg>
        <pc:spChg chg="mod">
          <ac:chgData name="Cross, Connie" userId="ca439a85-70c0-416d-bd45-ea344bc63ed8" providerId="ADAL" clId="{9E4E65CB-7EA9-4234-9037-4B6D18CAA41E}" dt="2023-10-19T15:57:33.151" v="3072" actId="27636"/>
          <ac:spMkLst>
            <pc:docMk/>
            <pc:sldMk cId="1747317629" sldId="277"/>
            <ac:spMk id="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214354-8B92-41E2-B07C-8802F9929DA0}" type="datetimeFigureOut">
              <a:rPr lang="en-US" smtClean="0"/>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24C42-4C8B-49B7-8AD9-33A364816C8F}" type="slidenum">
              <a:rPr lang="en-US" smtClean="0"/>
              <a:t>‹#›</a:t>
            </a:fld>
            <a:endParaRPr lang="en-US"/>
          </a:p>
        </p:txBody>
      </p:sp>
    </p:spTree>
    <p:extLst>
      <p:ext uri="{BB962C8B-B14F-4D97-AF65-F5344CB8AC3E}">
        <p14:creationId xmlns:p14="http://schemas.microsoft.com/office/powerpoint/2010/main" val="2633693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214354-8B92-41E2-B07C-8802F9929DA0}" type="datetimeFigureOut">
              <a:rPr lang="en-US" smtClean="0"/>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24C42-4C8B-49B7-8AD9-33A364816C8F}" type="slidenum">
              <a:rPr lang="en-US" smtClean="0"/>
              <a:t>‹#›</a:t>
            </a:fld>
            <a:endParaRPr lang="en-US"/>
          </a:p>
        </p:txBody>
      </p:sp>
    </p:spTree>
    <p:extLst>
      <p:ext uri="{BB962C8B-B14F-4D97-AF65-F5344CB8AC3E}">
        <p14:creationId xmlns:p14="http://schemas.microsoft.com/office/powerpoint/2010/main" val="35511738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214354-8B92-41E2-B07C-8802F9929DA0}" type="datetimeFigureOut">
              <a:rPr lang="en-US" smtClean="0"/>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24C42-4C8B-49B7-8AD9-33A364816C8F}" type="slidenum">
              <a:rPr lang="en-US" smtClean="0"/>
              <a:t>‹#›</a:t>
            </a:fld>
            <a:endParaRPr lang="en-US"/>
          </a:p>
        </p:txBody>
      </p:sp>
    </p:spTree>
    <p:extLst>
      <p:ext uri="{BB962C8B-B14F-4D97-AF65-F5344CB8AC3E}">
        <p14:creationId xmlns:p14="http://schemas.microsoft.com/office/powerpoint/2010/main" val="3025211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214354-8B92-41E2-B07C-8802F9929DA0}" type="datetimeFigureOut">
              <a:rPr lang="en-US" smtClean="0"/>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24C42-4C8B-49B7-8AD9-33A364816C8F}" type="slidenum">
              <a:rPr lang="en-US" smtClean="0"/>
              <a:t>‹#›</a:t>
            </a:fld>
            <a:endParaRPr lang="en-US"/>
          </a:p>
        </p:txBody>
      </p:sp>
    </p:spTree>
    <p:extLst>
      <p:ext uri="{BB962C8B-B14F-4D97-AF65-F5344CB8AC3E}">
        <p14:creationId xmlns:p14="http://schemas.microsoft.com/office/powerpoint/2010/main" val="3861818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214354-8B92-41E2-B07C-8802F9929DA0}" type="datetimeFigureOut">
              <a:rPr lang="en-US" smtClean="0"/>
              <a:t>10/16/2023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024C42-4C8B-49B7-8AD9-33A364816C8F}" type="slidenum">
              <a:rPr lang="en-US" smtClean="0"/>
              <a:t>‹#›</a:t>
            </a:fld>
            <a:endParaRPr lang="en-US"/>
          </a:p>
        </p:txBody>
      </p:sp>
    </p:spTree>
    <p:extLst>
      <p:ext uri="{BB962C8B-B14F-4D97-AF65-F5344CB8AC3E}">
        <p14:creationId xmlns:p14="http://schemas.microsoft.com/office/powerpoint/2010/main" val="260493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214354-8B92-41E2-B07C-8802F9929DA0}" type="datetimeFigureOut">
              <a:rPr lang="en-US" smtClean="0"/>
              <a:t>10/16/2023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24C42-4C8B-49B7-8AD9-33A364816C8F}" type="slidenum">
              <a:rPr lang="en-US" smtClean="0"/>
              <a:t>‹#›</a:t>
            </a:fld>
            <a:endParaRPr lang="en-US"/>
          </a:p>
        </p:txBody>
      </p:sp>
    </p:spTree>
    <p:extLst>
      <p:ext uri="{BB962C8B-B14F-4D97-AF65-F5344CB8AC3E}">
        <p14:creationId xmlns:p14="http://schemas.microsoft.com/office/powerpoint/2010/main" val="308227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214354-8B92-41E2-B07C-8802F9929DA0}" type="datetimeFigureOut">
              <a:rPr lang="en-US" smtClean="0"/>
              <a:t>10/16/2023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024C42-4C8B-49B7-8AD9-33A364816C8F}" type="slidenum">
              <a:rPr lang="en-US" smtClean="0"/>
              <a:t>‹#›</a:t>
            </a:fld>
            <a:endParaRPr lang="en-US"/>
          </a:p>
        </p:txBody>
      </p:sp>
    </p:spTree>
    <p:extLst>
      <p:ext uri="{BB962C8B-B14F-4D97-AF65-F5344CB8AC3E}">
        <p14:creationId xmlns:p14="http://schemas.microsoft.com/office/powerpoint/2010/main" val="8935462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214354-8B92-41E2-B07C-8802F9929DA0}" type="datetimeFigureOut">
              <a:rPr lang="en-US" smtClean="0"/>
              <a:t>10/16/2023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024C42-4C8B-49B7-8AD9-33A364816C8F}" type="slidenum">
              <a:rPr lang="en-US" smtClean="0"/>
              <a:t>‹#›</a:t>
            </a:fld>
            <a:endParaRPr lang="en-US"/>
          </a:p>
        </p:txBody>
      </p:sp>
    </p:spTree>
    <p:extLst>
      <p:ext uri="{BB962C8B-B14F-4D97-AF65-F5344CB8AC3E}">
        <p14:creationId xmlns:p14="http://schemas.microsoft.com/office/powerpoint/2010/main" val="1237185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214354-8B92-41E2-B07C-8802F9929DA0}" type="datetimeFigureOut">
              <a:rPr lang="en-US" smtClean="0"/>
              <a:t>10/16/2023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024C42-4C8B-49B7-8AD9-33A364816C8F}" type="slidenum">
              <a:rPr lang="en-US" smtClean="0"/>
              <a:t>‹#›</a:t>
            </a:fld>
            <a:endParaRPr lang="en-US"/>
          </a:p>
        </p:txBody>
      </p:sp>
    </p:spTree>
    <p:extLst>
      <p:ext uri="{BB962C8B-B14F-4D97-AF65-F5344CB8AC3E}">
        <p14:creationId xmlns:p14="http://schemas.microsoft.com/office/powerpoint/2010/main" val="1379427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214354-8B92-41E2-B07C-8802F9929DA0}" type="datetimeFigureOut">
              <a:rPr lang="en-US" smtClean="0"/>
              <a:t>10/16/2023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24C42-4C8B-49B7-8AD9-33A364816C8F}" type="slidenum">
              <a:rPr lang="en-US" smtClean="0"/>
              <a:t>‹#›</a:t>
            </a:fld>
            <a:endParaRPr lang="en-US"/>
          </a:p>
        </p:txBody>
      </p:sp>
    </p:spTree>
    <p:extLst>
      <p:ext uri="{BB962C8B-B14F-4D97-AF65-F5344CB8AC3E}">
        <p14:creationId xmlns:p14="http://schemas.microsoft.com/office/powerpoint/2010/main" val="3216563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214354-8B92-41E2-B07C-8802F9929DA0}" type="datetimeFigureOut">
              <a:rPr lang="en-US" smtClean="0"/>
              <a:t>10/16/2023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024C42-4C8B-49B7-8AD9-33A364816C8F}" type="slidenum">
              <a:rPr lang="en-US" smtClean="0"/>
              <a:t>‹#›</a:t>
            </a:fld>
            <a:endParaRPr lang="en-US"/>
          </a:p>
        </p:txBody>
      </p:sp>
    </p:spTree>
    <p:extLst>
      <p:ext uri="{BB962C8B-B14F-4D97-AF65-F5344CB8AC3E}">
        <p14:creationId xmlns:p14="http://schemas.microsoft.com/office/powerpoint/2010/main" val="67254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214354-8B92-41E2-B07C-8802F9929DA0}" type="datetimeFigureOut">
              <a:rPr lang="en-US" smtClean="0"/>
              <a:t>10/16/2023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024C42-4C8B-49B7-8AD9-33A364816C8F}" type="slidenum">
              <a:rPr lang="en-US" smtClean="0"/>
              <a:t>‹#›</a:t>
            </a:fld>
            <a:endParaRPr lang="en-US"/>
          </a:p>
        </p:txBody>
      </p:sp>
    </p:spTree>
    <p:extLst>
      <p:ext uri="{BB962C8B-B14F-4D97-AF65-F5344CB8AC3E}">
        <p14:creationId xmlns:p14="http://schemas.microsoft.com/office/powerpoint/2010/main" val="380725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fultonarts.org/"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897626" y="5191432"/>
            <a:ext cx="8327921" cy="1022555"/>
          </a:xfrm>
          <a:prstGeom prst="rect">
            <a:avLst/>
          </a:prstGeom>
          <a:solidFill>
            <a:srgbClr val="FF6600"/>
          </a:solidFill>
        </p:spPr>
        <p:txBody>
          <a:bodyPr wrap="square" rtlCol="0">
            <a:spAutoFit/>
          </a:bodyPr>
          <a:lstStyle/>
          <a:p>
            <a:endParaRPr lang="en-US" dirty="0"/>
          </a:p>
        </p:txBody>
      </p:sp>
      <p:sp>
        <p:nvSpPr>
          <p:cNvPr id="5" name="TextBox 4"/>
          <p:cNvSpPr txBox="1"/>
          <p:nvPr/>
        </p:nvSpPr>
        <p:spPr>
          <a:xfrm>
            <a:off x="4454013" y="5412036"/>
            <a:ext cx="3057833" cy="830997"/>
          </a:xfrm>
          <a:prstGeom prst="rect">
            <a:avLst/>
          </a:prstGeom>
          <a:noFill/>
        </p:spPr>
        <p:txBody>
          <a:bodyPr wrap="square" rtlCol="0">
            <a:spAutoFit/>
          </a:bodyPr>
          <a:lstStyle/>
          <a:p>
            <a:pPr algn="ctr"/>
            <a:r>
              <a:rPr lang="en-US" sz="2400" dirty="0">
                <a:solidFill>
                  <a:schemeClr val="bg1"/>
                </a:solidFill>
                <a:latin typeface="Myriad Pro Black" panose="020B0803030403020204" pitchFamily="34" charset="0"/>
              </a:rPr>
              <a:t>DEPARTMENT OF</a:t>
            </a:r>
          </a:p>
          <a:p>
            <a:pPr algn="ctr"/>
            <a:r>
              <a:rPr lang="en-US" sz="2400" dirty="0">
                <a:solidFill>
                  <a:schemeClr val="bg1"/>
                </a:solidFill>
                <a:latin typeface="Myriad Pro Black" panose="020B0803030403020204" pitchFamily="34" charset="0"/>
              </a:rPr>
              <a:t>ARTS &amp; CULTURE</a:t>
            </a:r>
          </a:p>
        </p:txBody>
      </p:sp>
    </p:spTree>
    <p:extLst>
      <p:ext uri="{BB962C8B-B14F-4D97-AF65-F5344CB8AC3E}">
        <p14:creationId xmlns:p14="http://schemas.microsoft.com/office/powerpoint/2010/main" val="3009951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5509" y="1202173"/>
            <a:ext cx="9060427" cy="872434"/>
          </a:xfrm>
        </p:spPr>
        <p:txBody>
          <a:bodyPr>
            <a:normAutofit/>
          </a:bodyPr>
          <a:lstStyle/>
          <a:p>
            <a:pPr algn="ctr"/>
            <a:r>
              <a:rPr lang="en-US" sz="4000" b="1" dirty="0">
                <a:solidFill>
                  <a:schemeClr val="bg1"/>
                </a:solidFill>
                <a:latin typeface="Myriad Pro Black" panose="020B0803030403020204" pitchFamily="34" charset="0"/>
              </a:rPr>
              <a:t>CFS PROGRAM GOALS</a:t>
            </a:r>
          </a:p>
        </p:txBody>
      </p:sp>
      <p:sp>
        <p:nvSpPr>
          <p:cNvPr id="3" name="Content Placeholder 2"/>
          <p:cNvSpPr>
            <a:spLocks noGrp="1"/>
          </p:cNvSpPr>
          <p:nvPr>
            <p:ph idx="1"/>
          </p:nvPr>
        </p:nvSpPr>
        <p:spPr>
          <a:xfrm>
            <a:off x="1620734" y="2408904"/>
            <a:ext cx="8689975" cy="2812026"/>
          </a:xfrm>
          <a:noFill/>
        </p:spPr>
        <p:txBody>
          <a:bodyPr>
            <a:normAutofit/>
          </a:bodyPr>
          <a:lstStyle/>
          <a:p>
            <a:pPr marL="0" indent="0" algn="ctr">
              <a:buNone/>
            </a:pPr>
            <a:r>
              <a:rPr lang="en-US" sz="1600" dirty="0">
                <a:solidFill>
                  <a:schemeClr val="bg1"/>
                </a:solidFill>
              </a:rPr>
              <a:t>  </a:t>
            </a:r>
          </a:p>
        </p:txBody>
      </p:sp>
      <p:sp>
        <p:nvSpPr>
          <p:cNvPr id="4" name="Content Placeholder 2"/>
          <p:cNvSpPr txBox="1">
            <a:spLocks/>
          </p:cNvSpPr>
          <p:nvPr/>
        </p:nvSpPr>
        <p:spPr>
          <a:xfrm>
            <a:off x="6565501" y="7946056"/>
            <a:ext cx="2209807" cy="281202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 </a:t>
            </a:r>
          </a:p>
        </p:txBody>
      </p:sp>
      <p:sp>
        <p:nvSpPr>
          <p:cNvPr id="5" name="Content Placeholder 2"/>
          <p:cNvSpPr txBox="1">
            <a:spLocks/>
          </p:cNvSpPr>
          <p:nvPr/>
        </p:nvSpPr>
        <p:spPr>
          <a:xfrm>
            <a:off x="1620734" y="2323746"/>
            <a:ext cx="8875202" cy="3047999"/>
          </a:xfrm>
          <a:prstGeom prst="rect">
            <a:avLst/>
          </a:prstGeom>
          <a:noFill/>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solidFill>
                  <a:schemeClr val="bg1"/>
                </a:solidFill>
              </a:rPr>
              <a:t>Providing cultural access for the diverse citizenry of Fulton County, with a focus on youth, seniors, people with disabilities and underserved populations.</a:t>
            </a:r>
          </a:p>
          <a:p>
            <a:r>
              <a:rPr lang="en-US" sz="1800" dirty="0">
                <a:solidFill>
                  <a:schemeClr val="bg1"/>
                </a:solidFill>
              </a:rPr>
              <a:t>Service as a catalyst for stabilizing arts and cultural organizations throughout Fulton County.</a:t>
            </a:r>
          </a:p>
          <a:p>
            <a:r>
              <a:rPr lang="en-US" sz="1800" dirty="0">
                <a:solidFill>
                  <a:schemeClr val="bg1"/>
                </a:solidFill>
              </a:rPr>
              <a:t>Creating an environment that encourages growth and development of arts organizations. </a:t>
            </a:r>
          </a:p>
          <a:p>
            <a:r>
              <a:rPr lang="en-US" sz="1800" dirty="0">
                <a:solidFill>
                  <a:schemeClr val="bg1"/>
                </a:solidFill>
              </a:rPr>
              <a:t>Stimulating neighborhood development and facilitating the with communities throughout Fulton County.</a:t>
            </a:r>
          </a:p>
          <a:p>
            <a:r>
              <a:rPr lang="en-US" sz="1800" dirty="0">
                <a:solidFill>
                  <a:schemeClr val="bg1"/>
                </a:solidFill>
              </a:rPr>
              <a:t>Fostering partnerships between the public and private sectors of Fulton County.</a:t>
            </a:r>
          </a:p>
          <a:p>
            <a:r>
              <a:rPr lang="en-US" sz="1800" dirty="0">
                <a:solidFill>
                  <a:schemeClr val="bg1"/>
                </a:solidFill>
              </a:rPr>
              <a:t>Contributing to the economic well-being of the community, including the ability to attract new business and residents.`</a:t>
            </a:r>
          </a:p>
          <a:p>
            <a:endParaRPr lang="en-US" sz="2200" dirty="0">
              <a:solidFill>
                <a:schemeClr val="bg1"/>
              </a:solidFill>
            </a:endParaRPr>
          </a:p>
        </p:txBody>
      </p:sp>
      <p:cxnSp>
        <p:nvCxnSpPr>
          <p:cNvPr id="10" name="Straight Connector 9"/>
          <p:cNvCxnSpPr/>
          <p:nvPr/>
        </p:nvCxnSpPr>
        <p:spPr>
          <a:xfrm>
            <a:off x="11050739" y="2408904"/>
            <a:ext cx="19665" cy="3048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3444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5509" y="1202173"/>
            <a:ext cx="9060427" cy="872434"/>
          </a:xfrm>
        </p:spPr>
        <p:txBody>
          <a:bodyPr>
            <a:normAutofit fontScale="90000"/>
          </a:bodyPr>
          <a:lstStyle/>
          <a:p>
            <a:pPr algn="ctr"/>
            <a:r>
              <a:rPr lang="en-US" sz="4000" b="1" dirty="0">
                <a:solidFill>
                  <a:schemeClr val="bg1"/>
                </a:solidFill>
                <a:latin typeface="Myriad Pro Black" panose="020B0803030403020204" pitchFamily="34" charset="0"/>
              </a:rPr>
              <a:t>CONTRACT FOR SERVICES PROGRAM</a:t>
            </a:r>
          </a:p>
        </p:txBody>
      </p:sp>
      <p:sp>
        <p:nvSpPr>
          <p:cNvPr id="3" name="Content Placeholder 2"/>
          <p:cNvSpPr>
            <a:spLocks noGrp="1"/>
          </p:cNvSpPr>
          <p:nvPr>
            <p:ph idx="1"/>
          </p:nvPr>
        </p:nvSpPr>
        <p:spPr>
          <a:xfrm>
            <a:off x="1435509" y="2408904"/>
            <a:ext cx="2677257" cy="2812026"/>
          </a:xfrm>
          <a:noFill/>
        </p:spPr>
        <p:txBody>
          <a:bodyPr>
            <a:normAutofit/>
          </a:bodyPr>
          <a:lstStyle/>
          <a:p>
            <a:pPr marL="0" indent="0" algn="ctr">
              <a:buNone/>
            </a:pPr>
            <a:r>
              <a:rPr lang="en-US" sz="1600" dirty="0">
                <a:solidFill>
                  <a:schemeClr val="bg1"/>
                </a:solidFill>
              </a:rPr>
              <a:t>  </a:t>
            </a:r>
          </a:p>
        </p:txBody>
      </p:sp>
      <p:sp>
        <p:nvSpPr>
          <p:cNvPr id="4" name="Content Placeholder 2"/>
          <p:cNvSpPr txBox="1">
            <a:spLocks/>
          </p:cNvSpPr>
          <p:nvPr/>
        </p:nvSpPr>
        <p:spPr>
          <a:xfrm>
            <a:off x="6565501" y="7946056"/>
            <a:ext cx="2209807" cy="281202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 </a:t>
            </a:r>
          </a:p>
        </p:txBody>
      </p:sp>
      <p:sp>
        <p:nvSpPr>
          <p:cNvPr id="5" name="Content Placeholder 2"/>
          <p:cNvSpPr txBox="1">
            <a:spLocks/>
          </p:cNvSpPr>
          <p:nvPr/>
        </p:nvSpPr>
        <p:spPr>
          <a:xfrm>
            <a:off x="1734528" y="2392221"/>
            <a:ext cx="8462387" cy="2845392"/>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200" dirty="0">
                <a:solidFill>
                  <a:schemeClr val="bg1"/>
                </a:solidFill>
              </a:rPr>
              <a:t>The Contracts for Services (CFS) Program provides unrestricted general operating and project support to nonprofit and tax-exempt organizations, arts &amp; culture organizations, culture institutions, colleges and universities as well as units of government that produce or present ongoing arts programming open to the public. Contractors present programs that reflect Fulton County’s cultural diversity, and capture the imagination of adults, families, and youth, invigorate neighborhood growth, support economic development, and provides jobs. </a:t>
            </a:r>
          </a:p>
        </p:txBody>
      </p:sp>
      <p:cxnSp>
        <p:nvCxnSpPr>
          <p:cNvPr id="10" name="Straight Connector 9"/>
          <p:cNvCxnSpPr/>
          <p:nvPr/>
        </p:nvCxnSpPr>
        <p:spPr>
          <a:xfrm>
            <a:off x="11050739" y="2408904"/>
            <a:ext cx="19665" cy="3048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1044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5509" y="1202173"/>
            <a:ext cx="9060427" cy="872434"/>
          </a:xfrm>
        </p:spPr>
        <p:txBody>
          <a:bodyPr>
            <a:normAutofit/>
          </a:bodyPr>
          <a:lstStyle/>
          <a:p>
            <a:pPr algn="ctr"/>
            <a:r>
              <a:rPr lang="en-US" sz="4000" b="1" dirty="0">
                <a:solidFill>
                  <a:schemeClr val="bg1"/>
                </a:solidFill>
                <a:latin typeface="Myriad Pro Black" panose="020B0803030403020204" pitchFamily="34" charset="0"/>
              </a:rPr>
              <a:t>CFS IMPORTANT REQUIREMENTS</a:t>
            </a:r>
          </a:p>
        </p:txBody>
      </p:sp>
      <p:sp>
        <p:nvSpPr>
          <p:cNvPr id="3" name="Content Placeholder 2"/>
          <p:cNvSpPr>
            <a:spLocks noGrp="1"/>
          </p:cNvSpPr>
          <p:nvPr>
            <p:ph idx="1"/>
          </p:nvPr>
        </p:nvSpPr>
        <p:spPr>
          <a:xfrm>
            <a:off x="1435509" y="2408904"/>
            <a:ext cx="2677257" cy="2812026"/>
          </a:xfrm>
          <a:noFill/>
        </p:spPr>
        <p:txBody>
          <a:bodyPr>
            <a:normAutofit/>
          </a:bodyPr>
          <a:lstStyle/>
          <a:p>
            <a:pPr marL="0" indent="0" algn="ctr">
              <a:buNone/>
            </a:pPr>
            <a:r>
              <a:rPr lang="en-US" sz="1600" dirty="0">
                <a:solidFill>
                  <a:schemeClr val="bg1"/>
                </a:solidFill>
              </a:rPr>
              <a:t>  </a:t>
            </a:r>
          </a:p>
        </p:txBody>
      </p:sp>
      <p:sp>
        <p:nvSpPr>
          <p:cNvPr id="4" name="Content Placeholder 2"/>
          <p:cNvSpPr txBox="1">
            <a:spLocks/>
          </p:cNvSpPr>
          <p:nvPr/>
        </p:nvSpPr>
        <p:spPr>
          <a:xfrm>
            <a:off x="6565501" y="7946056"/>
            <a:ext cx="2209807" cy="281202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 </a:t>
            </a:r>
          </a:p>
        </p:txBody>
      </p:sp>
      <p:sp>
        <p:nvSpPr>
          <p:cNvPr id="5" name="Content Placeholder 2"/>
          <p:cNvSpPr txBox="1">
            <a:spLocks/>
          </p:cNvSpPr>
          <p:nvPr/>
        </p:nvSpPr>
        <p:spPr>
          <a:xfrm>
            <a:off x="1734528" y="2392221"/>
            <a:ext cx="8462387" cy="2845392"/>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200" dirty="0">
                <a:solidFill>
                  <a:schemeClr val="bg1"/>
                </a:solidFill>
              </a:rPr>
              <a:t> New applicants are required to register for a Fulton County vendor code as the first step in the application process using the vendor code self-service system. Applications without a confirmed vendor code will be considered ineligible for funding consideration.</a:t>
            </a:r>
          </a:p>
          <a:p>
            <a:pPr marL="0" indent="0">
              <a:buFont typeface="Arial" panose="020B0604020202020204" pitchFamily="34" charset="0"/>
              <a:buNone/>
            </a:pPr>
            <a:r>
              <a:rPr lang="en-US" sz="2200" dirty="0">
                <a:solidFill>
                  <a:schemeClr val="bg1"/>
                </a:solidFill>
              </a:rPr>
              <a:t>Returning applicants are encouraged to complete an annual update of vendor information in self-registration system including address and contact. To access the vendor self-service site at: </a:t>
            </a:r>
            <a:r>
              <a:rPr lang="en-US" sz="2200" u="sng" dirty="0">
                <a:solidFill>
                  <a:schemeClr val="bg1"/>
                </a:solidFill>
              </a:rPr>
              <a:t>www.fultonvendorselfservice.co.fulton.ga.us.</a:t>
            </a:r>
          </a:p>
        </p:txBody>
      </p:sp>
      <p:cxnSp>
        <p:nvCxnSpPr>
          <p:cNvPr id="10" name="Straight Connector 9"/>
          <p:cNvCxnSpPr/>
          <p:nvPr/>
        </p:nvCxnSpPr>
        <p:spPr>
          <a:xfrm>
            <a:off x="11050739" y="2408904"/>
            <a:ext cx="19665" cy="3048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831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5509" y="1202173"/>
            <a:ext cx="9060427" cy="872434"/>
          </a:xfrm>
        </p:spPr>
        <p:txBody>
          <a:bodyPr>
            <a:normAutofit/>
          </a:bodyPr>
          <a:lstStyle/>
          <a:p>
            <a:pPr algn="ctr"/>
            <a:r>
              <a:rPr lang="en-US" sz="4000" b="1" dirty="0">
                <a:solidFill>
                  <a:schemeClr val="bg1"/>
                </a:solidFill>
                <a:latin typeface="Myriad Pro Black" panose="020B0803030403020204" pitchFamily="34" charset="0"/>
              </a:rPr>
              <a:t>CFS THINGS TO REMEMBER</a:t>
            </a:r>
          </a:p>
        </p:txBody>
      </p:sp>
      <p:sp>
        <p:nvSpPr>
          <p:cNvPr id="3" name="Content Placeholder 2"/>
          <p:cNvSpPr>
            <a:spLocks noGrp="1"/>
          </p:cNvSpPr>
          <p:nvPr>
            <p:ph idx="1"/>
          </p:nvPr>
        </p:nvSpPr>
        <p:spPr>
          <a:xfrm>
            <a:off x="1435509" y="2408904"/>
            <a:ext cx="2677257" cy="2812026"/>
          </a:xfrm>
          <a:noFill/>
        </p:spPr>
        <p:txBody>
          <a:bodyPr>
            <a:normAutofit/>
          </a:bodyPr>
          <a:lstStyle/>
          <a:p>
            <a:pPr marL="0" indent="0" algn="ctr">
              <a:buNone/>
            </a:pPr>
            <a:r>
              <a:rPr lang="en-US" sz="1600" dirty="0">
                <a:solidFill>
                  <a:schemeClr val="bg1"/>
                </a:solidFill>
              </a:rPr>
              <a:t>  </a:t>
            </a:r>
          </a:p>
        </p:txBody>
      </p:sp>
      <p:sp>
        <p:nvSpPr>
          <p:cNvPr id="4" name="Content Placeholder 2"/>
          <p:cNvSpPr txBox="1">
            <a:spLocks/>
          </p:cNvSpPr>
          <p:nvPr/>
        </p:nvSpPr>
        <p:spPr>
          <a:xfrm>
            <a:off x="6565501" y="7946056"/>
            <a:ext cx="2209807" cy="281202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 </a:t>
            </a:r>
          </a:p>
        </p:txBody>
      </p:sp>
      <p:sp>
        <p:nvSpPr>
          <p:cNvPr id="5" name="Content Placeholder 2"/>
          <p:cNvSpPr txBox="1">
            <a:spLocks/>
          </p:cNvSpPr>
          <p:nvPr/>
        </p:nvSpPr>
        <p:spPr>
          <a:xfrm>
            <a:off x="1734528" y="2510208"/>
            <a:ext cx="8462387" cy="2845392"/>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200" dirty="0">
                <a:solidFill>
                  <a:schemeClr val="bg1"/>
                </a:solidFill>
              </a:rPr>
              <a:t>Deadlines for submission of accurate and complete applications and final reports will be strictly enforced. Organizations interested in applying should review the guidelines available at </a:t>
            </a:r>
            <a:r>
              <a:rPr lang="en-US" sz="2200" dirty="0">
                <a:solidFill>
                  <a:schemeClr val="bg1"/>
                </a:solidFill>
                <a:hlinkClick r:id="rId3">
                  <a:extLst>
                    <a:ext uri="{A12FA001-AC4F-418D-AE19-62706E023703}">
                      <ahyp:hlinkClr xmlns:ahyp="http://schemas.microsoft.com/office/drawing/2018/hyperlinkcolor" val="tx"/>
                    </a:ext>
                  </a:extLst>
                </a:hlinkClick>
              </a:rPr>
              <a:t>www.fultonarts.org</a:t>
            </a:r>
            <a:r>
              <a:rPr lang="en-US" sz="2200" dirty="0">
                <a:solidFill>
                  <a:schemeClr val="bg1"/>
                </a:solidFill>
              </a:rPr>
              <a:t> and contact CFS staff early in the planning process to verify eligibility. Staff members are available to assist organizations throughout the application process.</a:t>
            </a:r>
          </a:p>
        </p:txBody>
      </p:sp>
      <p:cxnSp>
        <p:nvCxnSpPr>
          <p:cNvPr id="10" name="Straight Connector 9"/>
          <p:cNvCxnSpPr/>
          <p:nvPr/>
        </p:nvCxnSpPr>
        <p:spPr>
          <a:xfrm>
            <a:off x="11050739" y="2408904"/>
            <a:ext cx="19665" cy="3048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6385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5509" y="1202173"/>
            <a:ext cx="9060427" cy="872434"/>
          </a:xfrm>
        </p:spPr>
        <p:txBody>
          <a:bodyPr>
            <a:normAutofit/>
          </a:bodyPr>
          <a:lstStyle/>
          <a:p>
            <a:pPr algn="ctr"/>
            <a:r>
              <a:rPr lang="en-US" sz="4000" b="1" dirty="0">
                <a:solidFill>
                  <a:schemeClr val="bg1"/>
                </a:solidFill>
                <a:latin typeface="Myriad Pro Black" panose="020B0803030403020204" pitchFamily="34" charset="0"/>
              </a:rPr>
              <a:t>COMMUNITY PARTNERSHIPS</a:t>
            </a:r>
          </a:p>
        </p:txBody>
      </p:sp>
      <p:sp>
        <p:nvSpPr>
          <p:cNvPr id="3" name="Content Placeholder 2"/>
          <p:cNvSpPr>
            <a:spLocks noGrp="1"/>
          </p:cNvSpPr>
          <p:nvPr>
            <p:ph idx="1"/>
          </p:nvPr>
        </p:nvSpPr>
        <p:spPr>
          <a:xfrm>
            <a:off x="1435509" y="2408904"/>
            <a:ext cx="2677257" cy="2812026"/>
          </a:xfrm>
          <a:noFill/>
        </p:spPr>
        <p:txBody>
          <a:bodyPr>
            <a:normAutofit/>
          </a:bodyPr>
          <a:lstStyle/>
          <a:p>
            <a:pPr marL="0" indent="0" algn="ctr">
              <a:buNone/>
            </a:pPr>
            <a:r>
              <a:rPr lang="en-US" sz="1600" dirty="0">
                <a:solidFill>
                  <a:schemeClr val="bg1"/>
                </a:solidFill>
              </a:rPr>
              <a:t>  </a:t>
            </a:r>
          </a:p>
        </p:txBody>
      </p:sp>
      <p:sp>
        <p:nvSpPr>
          <p:cNvPr id="4" name="Content Placeholder 2"/>
          <p:cNvSpPr txBox="1">
            <a:spLocks/>
          </p:cNvSpPr>
          <p:nvPr/>
        </p:nvSpPr>
        <p:spPr>
          <a:xfrm>
            <a:off x="6565501" y="7946056"/>
            <a:ext cx="2209807" cy="281202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 </a:t>
            </a:r>
          </a:p>
        </p:txBody>
      </p:sp>
      <p:sp>
        <p:nvSpPr>
          <p:cNvPr id="5" name="Content Placeholder 2"/>
          <p:cNvSpPr txBox="1">
            <a:spLocks/>
          </p:cNvSpPr>
          <p:nvPr/>
        </p:nvSpPr>
        <p:spPr>
          <a:xfrm>
            <a:off x="1604320" y="2408904"/>
            <a:ext cx="8722803" cy="2845392"/>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200" dirty="0">
                <a:solidFill>
                  <a:schemeClr val="bg1"/>
                </a:solidFill>
              </a:rPr>
              <a:t>Creative Like Me is a collaboration between Fulton County Arts and Culture (FCAC) through the Public Art Program, and the Department of Behavioral Health and Developmental disabilities (BHDD). This award- winning initiative seeks to provide creative enrichment opportunities to BHDD clients that meets them at their individual learning needs.</a:t>
            </a:r>
          </a:p>
          <a:p>
            <a:pPr marL="0" indent="0">
              <a:buFont typeface="Arial" panose="020B0604020202020204" pitchFamily="34" charset="0"/>
              <a:buNone/>
            </a:pPr>
            <a:r>
              <a:rPr lang="en-US" sz="2200" dirty="0">
                <a:solidFill>
                  <a:schemeClr val="bg1"/>
                </a:solidFill>
              </a:rPr>
              <a:t>We are extremely proud of what this collaboration has achieved .</a:t>
            </a:r>
            <a:endParaRPr lang="en-US" sz="1600" dirty="0">
              <a:solidFill>
                <a:schemeClr val="bg1"/>
              </a:solidFill>
            </a:endParaRPr>
          </a:p>
        </p:txBody>
      </p:sp>
      <p:cxnSp>
        <p:nvCxnSpPr>
          <p:cNvPr id="10" name="Straight Connector 9"/>
          <p:cNvCxnSpPr/>
          <p:nvPr/>
        </p:nvCxnSpPr>
        <p:spPr>
          <a:xfrm>
            <a:off x="11050739" y="2408904"/>
            <a:ext cx="19665" cy="3048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5354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5509" y="1202173"/>
            <a:ext cx="9060427" cy="872434"/>
          </a:xfrm>
        </p:spPr>
        <p:txBody>
          <a:bodyPr>
            <a:normAutofit fontScale="90000"/>
          </a:bodyPr>
          <a:lstStyle/>
          <a:p>
            <a:pPr algn="ctr"/>
            <a:r>
              <a:rPr lang="en-US" sz="4000" b="1" dirty="0">
                <a:solidFill>
                  <a:schemeClr val="bg1"/>
                </a:solidFill>
                <a:latin typeface="Myriad Pro Black" panose="020B0803030403020204" pitchFamily="34" charset="0"/>
              </a:rPr>
              <a:t>POLICY FOR FULTON COUNTY COMMUNITY PARTNERSHIPS</a:t>
            </a:r>
          </a:p>
        </p:txBody>
      </p:sp>
      <p:sp>
        <p:nvSpPr>
          <p:cNvPr id="3" name="Content Placeholder 2"/>
          <p:cNvSpPr>
            <a:spLocks noGrp="1"/>
          </p:cNvSpPr>
          <p:nvPr>
            <p:ph idx="1"/>
          </p:nvPr>
        </p:nvSpPr>
        <p:spPr>
          <a:xfrm>
            <a:off x="1435509" y="2408904"/>
            <a:ext cx="2677257" cy="2812026"/>
          </a:xfrm>
          <a:noFill/>
        </p:spPr>
        <p:txBody>
          <a:bodyPr>
            <a:normAutofit/>
          </a:bodyPr>
          <a:lstStyle/>
          <a:p>
            <a:pPr marL="0" indent="0" algn="ctr">
              <a:buNone/>
            </a:pPr>
            <a:r>
              <a:rPr lang="en-US" sz="1600" dirty="0">
                <a:solidFill>
                  <a:schemeClr val="bg1"/>
                </a:solidFill>
              </a:rPr>
              <a:t>  </a:t>
            </a:r>
          </a:p>
        </p:txBody>
      </p:sp>
      <p:sp>
        <p:nvSpPr>
          <p:cNvPr id="4" name="Content Placeholder 2"/>
          <p:cNvSpPr txBox="1">
            <a:spLocks/>
          </p:cNvSpPr>
          <p:nvPr/>
        </p:nvSpPr>
        <p:spPr>
          <a:xfrm>
            <a:off x="6565501" y="7946056"/>
            <a:ext cx="2209807" cy="281202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 </a:t>
            </a:r>
          </a:p>
        </p:txBody>
      </p:sp>
      <p:sp>
        <p:nvSpPr>
          <p:cNvPr id="5" name="Content Placeholder 2"/>
          <p:cNvSpPr txBox="1">
            <a:spLocks/>
          </p:cNvSpPr>
          <p:nvPr/>
        </p:nvSpPr>
        <p:spPr>
          <a:xfrm>
            <a:off x="1604320" y="2408904"/>
            <a:ext cx="8722803" cy="2845392"/>
          </a:xfrm>
          <a:prstGeom prst="rect">
            <a:avLst/>
          </a:prstGeom>
          <a:noFill/>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200" b="1" dirty="0">
                <a:solidFill>
                  <a:schemeClr val="bg1"/>
                </a:solidFill>
              </a:rPr>
              <a:t>Equity Goal</a:t>
            </a:r>
            <a:r>
              <a:rPr lang="en-US" sz="2200" dirty="0">
                <a:solidFill>
                  <a:schemeClr val="bg1"/>
                </a:solidFill>
              </a:rPr>
              <a:t>: Expand equitable access and increase opportunities for quality arts experiences to all Fulton County residents with particular emphasis on under resourced communities.</a:t>
            </a:r>
          </a:p>
          <a:p>
            <a:pPr marL="0" indent="0">
              <a:buFont typeface="Arial" panose="020B0604020202020204" pitchFamily="34" charset="0"/>
              <a:buNone/>
            </a:pPr>
            <a:r>
              <a:rPr lang="en-US" sz="2200" b="1" dirty="0">
                <a:solidFill>
                  <a:schemeClr val="bg1"/>
                </a:solidFill>
              </a:rPr>
              <a:t>Equity Policy</a:t>
            </a:r>
            <a:r>
              <a:rPr lang="en-US" sz="2200" dirty="0">
                <a:solidFill>
                  <a:schemeClr val="bg1"/>
                </a:solidFill>
              </a:rPr>
              <a:t>: Encourage municipalities to incorporate arts and culture into citywide planning to build capacity and inspire sustainability. Direct arts and culture funding and programming to under-resourced communities through strategic partnerships. Create citywide and countywide efforts to address arts resources equity throughout Fulton County. Build capacity of under-resourced communities to influence decisions of local development processes.</a:t>
            </a:r>
            <a:endParaRPr lang="en-US" sz="1600" dirty="0">
              <a:solidFill>
                <a:schemeClr val="bg1"/>
              </a:solidFill>
            </a:endParaRPr>
          </a:p>
        </p:txBody>
      </p:sp>
      <p:cxnSp>
        <p:nvCxnSpPr>
          <p:cNvPr id="10" name="Straight Connector 9"/>
          <p:cNvCxnSpPr/>
          <p:nvPr/>
        </p:nvCxnSpPr>
        <p:spPr>
          <a:xfrm>
            <a:off x="11050739" y="2408904"/>
            <a:ext cx="19665" cy="3048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0999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5509" y="1202173"/>
            <a:ext cx="9060427" cy="872434"/>
          </a:xfrm>
        </p:spPr>
        <p:txBody>
          <a:bodyPr>
            <a:normAutofit fontScale="90000"/>
          </a:bodyPr>
          <a:lstStyle/>
          <a:p>
            <a:pPr algn="ctr"/>
            <a:r>
              <a:rPr lang="en-US" sz="4000" b="1" dirty="0">
                <a:solidFill>
                  <a:schemeClr val="bg1"/>
                </a:solidFill>
                <a:latin typeface="Myriad Pro Black" panose="020B0803030403020204" pitchFamily="34" charset="0"/>
              </a:rPr>
              <a:t>POLICY FOR FULTON COUNTY COMMUNITY PARTNERSHIPS</a:t>
            </a:r>
          </a:p>
        </p:txBody>
      </p:sp>
      <p:sp>
        <p:nvSpPr>
          <p:cNvPr id="3" name="Content Placeholder 2"/>
          <p:cNvSpPr>
            <a:spLocks noGrp="1"/>
          </p:cNvSpPr>
          <p:nvPr>
            <p:ph idx="1"/>
          </p:nvPr>
        </p:nvSpPr>
        <p:spPr>
          <a:xfrm>
            <a:off x="1435509" y="2408904"/>
            <a:ext cx="2677257" cy="2812026"/>
          </a:xfrm>
          <a:noFill/>
        </p:spPr>
        <p:txBody>
          <a:bodyPr>
            <a:normAutofit/>
          </a:bodyPr>
          <a:lstStyle/>
          <a:p>
            <a:pPr marL="0" indent="0" algn="ctr">
              <a:buNone/>
            </a:pPr>
            <a:r>
              <a:rPr lang="en-US" sz="1600" dirty="0">
                <a:solidFill>
                  <a:schemeClr val="bg1"/>
                </a:solidFill>
              </a:rPr>
              <a:t>  </a:t>
            </a:r>
          </a:p>
        </p:txBody>
      </p:sp>
      <p:sp>
        <p:nvSpPr>
          <p:cNvPr id="4" name="Content Placeholder 2"/>
          <p:cNvSpPr txBox="1">
            <a:spLocks/>
          </p:cNvSpPr>
          <p:nvPr/>
        </p:nvSpPr>
        <p:spPr>
          <a:xfrm>
            <a:off x="6565501" y="7946056"/>
            <a:ext cx="2209807" cy="281202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 </a:t>
            </a:r>
          </a:p>
        </p:txBody>
      </p:sp>
      <p:sp>
        <p:nvSpPr>
          <p:cNvPr id="5" name="Content Placeholder 2"/>
          <p:cNvSpPr txBox="1">
            <a:spLocks/>
          </p:cNvSpPr>
          <p:nvPr/>
        </p:nvSpPr>
        <p:spPr>
          <a:xfrm>
            <a:off x="1604320" y="2408904"/>
            <a:ext cx="8722803" cy="2845392"/>
          </a:xfrm>
          <a:prstGeom prst="rect">
            <a:avLst/>
          </a:prstGeom>
          <a:noFill/>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200" b="1" dirty="0">
                <a:solidFill>
                  <a:schemeClr val="bg1"/>
                </a:solidFill>
              </a:rPr>
              <a:t>Strategies: </a:t>
            </a:r>
            <a:r>
              <a:rPr lang="en-US" sz="2200" dirty="0">
                <a:solidFill>
                  <a:schemeClr val="bg1"/>
                </a:solidFill>
              </a:rPr>
              <a:t>Encourage municipalities to incorporate arts and culture into citywide planning to build capacity and inspire sustainability. Address barriers in grant making process to assist entities in under resourced communities with successfully completing an application. Address district-wide art services equity barriers by strengthening infrastructure building, human capacity and providing financial resources. Invest in community development design processes guided by local artists and arts organizations in under-resourced community. Develop tactical partnerships among artists, activists, businesses, and policymakers to discuss and activate arts and culture roles in strengthening communities.</a:t>
            </a:r>
            <a:endParaRPr lang="en-US" sz="1600" dirty="0">
              <a:solidFill>
                <a:schemeClr val="bg1"/>
              </a:solidFill>
            </a:endParaRPr>
          </a:p>
        </p:txBody>
      </p:sp>
      <p:cxnSp>
        <p:nvCxnSpPr>
          <p:cNvPr id="10" name="Straight Connector 9"/>
          <p:cNvCxnSpPr/>
          <p:nvPr/>
        </p:nvCxnSpPr>
        <p:spPr>
          <a:xfrm>
            <a:off x="11050739" y="2408904"/>
            <a:ext cx="19665" cy="3048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68761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5509" y="1202173"/>
            <a:ext cx="9060427" cy="872434"/>
          </a:xfrm>
        </p:spPr>
        <p:txBody>
          <a:bodyPr>
            <a:normAutofit/>
          </a:bodyPr>
          <a:lstStyle/>
          <a:p>
            <a:pPr algn="ctr"/>
            <a:r>
              <a:rPr lang="en-US" sz="4000" b="1" dirty="0">
                <a:solidFill>
                  <a:schemeClr val="bg1"/>
                </a:solidFill>
                <a:latin typeface="Myriad Pro Black" panose="020B0803030403020204" pitchFamily="34" charset="0"/>
              </a:rPr>
              <a:t>CONTACT US</a:t>
            </a:r>
          </a:p>
        </p:txBody>
      </p:sp>
      <p:sp>
        <p:nvSpPr>
          <p:cNvPr id="3" name="Content Placeholder 2"/>
          <p:cNvSpPr>
            <a:spLocks noGrp="1"/>
          </p:cNvSpPr>
          <p:nvPr>
            <p:ph idx="1"/>
          </p:nvPr>
        </p:nvSpPr>
        <p:spPr>
          <a:xfrm>
            <a:off x="1435509" y="2408904"/>
            <a:ext cx="2677257" cy="2812026"/>
          </a:xfrm>
          <a:noFill/>
        </p:spPr>
        <p:txBody>
          <a:bodyPr>
            <a:normAutofit/>
          </a:bodyPr>
          <a:lstStyle/>
          <a:p>
            <a:pPr marL="0" indent="0" algn="ctr">
              <a:buNone/>
            </a:pPr>
            <a:r>
              <a:rPr lang="en-US" sz="1600" dirty="0">
                <a:solidFill>
                  <a:schemeClr val="bg1"/>
                </a:solidFill>
              </a:rPr>
              <a:t>  </a:t>
            </a:r>
          </a:p>
        </p:txBody>
      </p:sp>
      <p:sp>
        <p:nvSpPr>
          <p:cNvPr id="4" name="Content Placeholder 2"/>
          <p:cNvSpPr txBox="1">
            <a:spLocks/>
          </p:cNvSpPr>
          <p:nvPr/>
        </p:nvSpPr>
        <p:spPr>
          <a:xfrm>
            <a:off x="6565501" y="7946056"/>
            <a:ext cx="2209807" cy="281202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 </a:t>
            </a:r>
          </a:p>
        </p:txBody>
      </p:sp>
      <p:sp>
        <p:nvSpPr>
          <p:cNvPr id="5" name="Content Placeholder 2"/>
          <p:cNvSpPr txBox="1">
            <a:spLocks/>
          </p:cNvSpPr>
          <p:nvPr/>
        </p:nvSpPr>
        <p:spPr>
          <a:xfrm>
            <a:off x="1435509" y="2408904"/>
            <a:ext cx="8722803" cy="2845392"/>
          </a:xfrm>
          <a:prstGeom prst="rect">
            <a:avLst/>
          </a:prstGeom>
          <a:noFill/>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200" b="1" dirty="0">
                <a:solidFill>
                  <a:schemeClr val="bg1"/>
                </a:solidFill>
              </a:rPr>
              <a:t> A better future is possible. Contact us to learn more about our mission and work, or to become involved yourself.</a:t>
            </a:r>
          </a:p>
          <a:p>
            <a:pPr marL="0" indent="0">
              <a:buFont typeface="Arial" panose="020B0604020202020204" pitchFamily="34" charset="0"/>
              <a:buNone/>
            </a:pPr>
            <a:r>
              <a:rPr lang="en-US" sz="2200" b="1" dirty="0">
                <a:solidFill>
                  <a:schemeClr val="bg1"/>
                </a:solidFill>
              </a:rPr>
              <a:t>Fulton County Arts &amp; Culture</a:t>
            </a:r>
          </a:p>
          <a:p>
            <a:pPr marL="0" indent="0">
              <a:buFont typeface="Arial" panose="020B0604020202020204" pitchFamily="34" charset="0"/>
              <a:buNone/>
            </a:pPr>
            <a:r>
              <a:rPr lang="en-US" sz="2200" b="1" dirty="0">
                <a:solidFill>
                  <a:schemeClr val="bg1"/>
                </a:solidFill>
              </a:rPr>
              <a:t>141 Pryor St. SW, Suite 2030</a:t>
            </a:r>
          </a:p>
          <a:p>
            <a:pPr marL="0" indent="0">
              <a:buFont typeface="Arial" panose="020B0604020202020204" pitchFamily="34" charset="0"/>
              <a:buNone/>
            </a:pPr>
            <a:r>
              <a:rPr lang="en-US" sz="2200" b="1" dirty="0">
                <a:solidFill>
                  <a:schemeClr val="bg1"/>
                </a:solidFill>
              </a:rPr>
              <a:t>Atlanta, Georgia 30303</a:t>
            </a:r>
          </a:p>
          <a:p>
            <a:pPr marL="0" indent="0">
              <a:buNone/>
            </a:pPr>
            <a:r>
              <a:rPr lang="en-US" sz="2200" b="1" dirty="0">
                <a:solidFill>
                  <a:schemeClr val="bg1"/>
                </a:solidFill>
              </a:rPr>
              <a:t>404.612.5780</a:t>
            </a:r>
          </a:p>
          <a:p>
            <a:pPr marL="0" indent="0">
              <a:buFont typeface="Arial" panose="020B0604020202020204" pitchFamily="34" charset="0"/>
              <a:buNone/>
            </a:pPr>
            <a:endParaRPr lang="en-US" sz="2200" b="1" dirty="0">
              <a:solidFill>
                <a:schemeClr val="bg1"/>
              </a:solidFill>
            </a:endParaRPr>
          </a:p>
          <a:p>
            <a:pPr marL="0" indent="0">
              <a:buFont typeface="Arial" panose="020B0604020202020204" pitchFamily="34" charset="0"/>
              <a:buNone/>
            </a:pPr>
            <a:r>
              <a:rPr lang="en-US" sz="2200" b="1" dirty="0">
                <a:solidFill>
                  <a:schemeClr val="bg1"/>
                </a:solidFill>
              </a:rPr>
              <a:t>www.Fultonarts.org</a:t>
            </a:r>
            <a:endParaRPr lang="en-US" dirty="0">
              <a:solidFill>
                <a:schemeClr val="bg1"/>
              </a:solidFill>
            </a:endParaRPr>
          </a:p>
        </p:txBody>
      </p:sp>
      <p:cxnSp>
        <p:nvCxnSpPr>
          <p:cNvPr id="10" name="Straight Connector 9"/>
          <p:cNvCxnSpPr/>
          <p:nvPr/>
        </p:nvCxnSpPr>
        <p:spPr>
          <a:xfrm>
            <a:off x="11050739" y="2408904"/>
            <a:ext cx="19665" cy="3048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47317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1"/>
          <p:cNvSpPr txBox="1">
            <a:spLocks/>
          </p:cNvSpPr>
          <p:nvPr/>
        </p:nvSpPr>
        <p:spPr>
          <a:xfrm>
            <a:off x="265472" y="365125"/>
            <a:ext cx="6322142"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solidFill>
                  <a:schemeClr val="bg1"/>
                </a:solidFill>
              </a:rPr>
              <a:t>ARTS &amp; CULTURE</a:t>
            </a:r>
          </a:p>
        </p:txBody>
      </p:sp>
      <p:sp>
        <p:nvSpPr>
          <p:cNvPr id="7" name="Content Placeholder 2"/>
          <p:cNvSpPr txBox="1">
            <a:spLocks/>
          </p:cNvSpPr>
          <p:nvPr/>
        </p:nvSpPr>
        <p:spPr>
          <a:xfrm>
            <a:off x="417872" y="1978025"/>
            <a:ext cx="6440128" cy="435133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rPr>
              <a:t>Mission – We believe the arts are essential to the quality of life of our citizens and to the economic and social health of our communities. </a:t>
            </a:r>
          </a:p>
          <a:p>
            <a:r>
              <a:rPr lang="en-US" dirty="0">
                <a:solidFill>
                  <a:schemeClr val="bg1"/>
                </a:solidFill>
              </a:rPr>
              <a:t>Program Overview- Fulton County Arts &amp;  Culture is both partner and catalyst in developing new arts opportunities in Fulton County and supports programs that ensure broad access to the arts in Fulton County’s 15 municipalities and unincorporated areas.</a:t>
            </a:r>
          </a:p>
        </p:txBody>
      </p:sp>
      <p:sp>
        <p:nvSpPr>
          <p:cNvPr id="2" name="TextBox 1">
            <a:extLst>
              <a:ext uri="{FF2B5EF4-FFF2-40B4-BE49-F238E27FC236}">
                <a16:creationId xmlns:a16="http://schemas.microsoft.com/office/drawing/2014/main" id="{511287C9-4E04-46CF-9139-ABEA317C495E}"/>
              </a:ext>
            </a:extLst>
          </p:cNvPr>
          <p:cNvSpPr txBox="1"/>
          <p:nvPr/>
        </p:nvSpPr>
        <p:spPr>
          <a:xfrm>
            <a:off x="7376984" y="1978025"/>
            <a:ext cx="4397144" cy="2246769"/>
          </a:xfrm>
          <a:prstGeom prst="rect">
            <a:avLst/>
          </a:prstGeom>
          <a:noFill/>
        </p:spPr>
        <p:txBody>
          <a:bodyPr wrap="square" rtlCol="0">
            <a:spAutoFit/>
          </a:bodyPr>
          <a:lstStyle/>
          <a:p>
            <a:r>
              <a:rPr lang="en-US" sz="2800" b="1" dirty="0">
                <a:solidFill>
                  <a:schemeClr val="accent5"/>
                </a:solidFill>
              </a:rPr>
              <a:t>DAVID MANUEL</a:t>
            </a:r>
          </a:p>
          <a:p>
            <a:r>
              <a:rPr lang="en-US" sz="2800" b="1" dirty="0">
                <a:solidFill>
                  <a:schemeClr val="accent5"/>
                </a:solidFill>
              </a:rPr>
              <a:t>DIRECTOR</a:t>
            </a:r>
          </a:p>
          <a:p>
            <a:endParaRPr lang="en-US" sz="2800" b="1" dirty="0">
              <a:solidFill>
                <a:schemeClr val="accent5"/>
              </a:solidFill>
            </a:endParaRPr>
          </a:p>
          <a:p>
            <a:r>
              <a:rPr lang="en-US" sz="2800" b="1" dirty="0">
                <a:solidFill>
                  <a:schemeClr val="accent5"/>
                </a:solidFill>
              </a:rPr>
              <a:t>DR. JOYCELYN J. FOWLER</a:t>
            </a:r>
          </a:p>
          <a:p>
            <a:r>
              <a:rPr lang="en-US" sz="2800" b="1" dirty="0">
                <a:solidFill>
                  <a:schemeClr val="accent5"/>
                </a:solidFill>
              </a:rPr>
              <a:t>DEPUTY DIRECTOR</a:t>
            </a:r>
          </a:p>
        </p:txBody>
      </p:sp>
    </p:spTree>
    <p:extLst>
      <p:ext uri="{BB962C8B-B14F-4D97-AF65-F5344CB8AC3E}">
        <p14:creationId xmlns:p14="http://schemas.microsoft.com/office/powerpoint/2010/main" val="1731734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5509" y="1202173"/>
            <a:ext cx="9060427" cy="872434"/>
          </a:xfrm>
        </p:spPr>
        <p:txBody>
          <a:bodyPr>
            <a:normAutofit/>
          </a:bodyPr>
          <a:lstStyle/>
          <a:p>
            <a:pPr algn="ctr"/>
            <a:r>
              <a:rPr lang="en-US" sz="4000" b="1" dirty="0">
                <a:solidFill>
                  <a:schemeClr val="bg1"/>
                </a:solidFill>
                <a:latin typeface="Myriad Pro Black" panose="020B0803030403020204" pitchFamily="34" charset="0"/>
              </a:rPr>
              <a:t>PUBLIC ART</a:t>
            </a:r>
          </a:p>
        </p:txBody>
      </p:sp>
      <p:sp>
        <p:nvSpPr>
          <p:cNvPr id="3" name="Content Placeholder 2"/>
          <p:cNvSpPr>
            <a:spLocks noGrp="1"/>
          </p:cNvSpPr>
          <p:nvPr>
            <p:ph idx="1"/>
          </p:nvPr>
        </p:nvSpPr>
        <p:spPr>
          <a:xfrm>
            <a:off x="1435509" y="2408904"/>
            <a:ext cx="2677257" cy="2812026"/>
          </a:xfrm>
          <a:noFill/>
        </p:spPr>
        <p:txBody>
          <a:bodyPr>
            <a:normAutofit/>
          </a:bodyPr>
          <a:lstStyle/>
          <a:p>
            <a:pPr marL="0" indent="0" algn="ctr">
              <a:buNone/>
            </a:pPr>
            <a:r>
              <a:rPr lang="en-US" sz="1600" dirty="0">
                <a:solidFill>
                  <a:schemeClr val="bg1"/>
                </a:solidFill>
              </a:rPr>
              <a:t>  </a:t>
            </a:r>
          </a:p>
        </p:txBody>
      </p:sp>
      <p:sp>
        <p:nvSpPr>
          <p:cNvPr id="4" name="Content Placeholder 2"/>
          <p:cNvSpPr txBox="1">
            <a:spLocks/>
          </p:cNvSpPr>
          <p:nvPr/>
        </p:nvSpPr>
        <p:spPr>
          <a:xfrm>
            <a:off x="6565501" y="7946056"/>
            <a:ext cx="2209807" cy="281202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 </a:t>
            </a:r>
          </a:p>
        </p:txBody>
      </p:sp>
      <p:sp>
        <p:nvSpPr>
          <p:cNvPr id="5" name="Content Placeholder 2"/>
          <p:cNvSpPr txBox="1">
            <a:spLocks/>
          </p:cNvSpPr>
          <p:nvPr/>
        </p:nvSpPr>
        <p:spPr>
          <a:xfrm>
            <a:off x="4263427" y="2323747"/>
            <a:ext cx="3075330" cy="2845392"/>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 </a:t>
            </a:r>
            <a:endParaRPr lang="en-US" sz="1600" dirty="0">
              <a:solidFill>
                <a:schemeClr val="bg1"/>
              </a:solidFill>
            </a:endParaRPr>
          </a:p>
        </p:txBody>
      </p:sp>
      <p:cxnSp>
        <p:nvCxnSpPr>
          <p:cNvPr id="10" name="Straight Connector 9"/>
          <p:cNvCxnSpPr/>
          <p:nvPr/>
        </p:nvCxnSpPr>
        <p:spPr>
          <a:xfrm>
            <a:off x="11050739" y="2408904"/>
            <a:ext cx="19665" cy="3048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BC38189D-A412-4E9A-B1DE-CC3E53A14365}"/>
              </a:ext>
            </a:extLst>
          </p:cNvPr>
          <p:cNvSpPr txBox="1"/>
          <p:nvPr/>
        </p:nvSpPr>
        <p:spPr>
          <a:xfrm>
            <a:off x="1810580" y="2408904"/>
            <a:ext cx="8310283" cy="2677656"/>
          </a:xfrm>
          <a:prstGeom prst="rect">
            <a:avLst/>
          </a:prstGeom>
          <a:noFill/>
        </p:spPr>
        <p:txBody>
          <a:bodyPr wrap="square" rtlCol="0">
            <a:spAutoFit/>
          </a:bodyPr>
          <a:lstStyle/>
          <a:p>
            <a:r>
              <a:rPr lang="en-US" sz="2400" dirty="0">
                <a:solidFill>
                  <a:schemeClr val="bg1"/>
                </a:solidFill>
              </a:rPr>
              <a:t>The Fulton County Public Art Program is a celebration of creativity, culture, and community. Founded in 1993, our program ensures that one percent of any County capital project goes towards the creation and maintenance of public art. With over 60 commissioned works and 800 artworks in our collection, we continue to inspire and enrich the lives of our residents and visitors alike. </a:t>
            </a:r>
          </a:p>
        </p:txBody>
      </p:sp>
    </p:spTree>
    <p:extLst>
      <p:ext uri="{BB962C8B-B14F-4D97-AF65-F5344CB8AC3E}">
        <p14:creationId xmlns:p14="http://schemas.microsoft.com/office/powerpoint/2010/main" val="2221654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5509" y="1202173"/>
            <a:ext cx="9060427" cy="872434"/>
          </a:xfrm>
        </p:spPr>
        <p:txBody>
          <a:bodyPr>
            <a:normAutofit/>
          </a:bodyPr>
          <a:lstStyle/>
          <a:p>
            <a:pPr algn="ctr"/>
            <a:r>
              <a:rPr lang="en-US" sz="4000" b="1" dirty="0">
                <a:solidFill>
                  <a:schemeClr val="bg1"/>
                </a:solidFill>
                <a:latin typeface="Myriad Pro Black" panose="020B0803030403020204" pitchFamily="34" charset="0"/>
              </a:rPr>
              <a:t>PUBLIC ART PROGRAMS</a:t>
            </a:r>
          </a:p>
        </p:txBody>
      </p:sp>
      <p:sp>
        <p:nvSpPr>
          <p:cNvPr id="3" name="Content Placeholder 2"/>
          <p:cNvSpPr>
            <a:spLocks noGrp="1"/>
          </p:cNvSpPr>
          <p:nvPr>
            <p:ph idx="1"/>
          </p:nvPr>
        </p:nvSpPr>
        <p:spPr>
          <a:xfrm>
            <a:off x="1435509" y="2408904"/>
            <a:ext cx="2677257" cy="2812026"/>
          </a:xfrm>
          <a:noFill/>
        </p:spPr>
        <p:txBody>
          <a:bodyPr>
            <a:normAutofit/>
          </a:bodyPr>
          <a:lstStyle/>
          <a:p>
            <a:pPr marL="0" indent="0" algn="ctr">
              <a:buNone/>
            </a:pPr>
            <a:r>
              <a:rPr lang="en-US" sz="1600" dirty="0">
                <a:solidFill>
                  <a:schemeClr val="bg1"/>
                </a:solidFill>
              </a:rPr>
              <a:t>  </a:t>
            </a:r>
          </a:p>
        </p:txBody>
      </p:sp>
      <p:sp>
        <p:nvSpPr>
          <p:cNvPr id="4" name="Content Placeholder 2"/>
          <p:cNvSpPr txBox="1">
            <a:spLocks/>
          </p:cNvSpPr>
          <p:nvPr/>
        </p:nvSpPr>
        <p:spPr>
          <a:xfrm>
            <a:off x="6565501" y="7946056"/>
            <a:ext cx="2209807" cy="281202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 </a:t>
            </a:r>
          </a:p>
        </p:txBody>
      </p:sp>
      <p:sp>
        <p:nvSpPr>
          <p:cNvPr id="5" name="Content Placeholder 2"/>
          <p:cNvSpPr txBox="1">
            <a:spLocks/>
          </p:cNvSpPr>
          <p:nvPr/>
        </p:nvSpPr>
        <p:spPr>
          <a:xfrm>
            <a:off x="1820560" y="2408904"/>
            <a:ext cx="8675376" cy="2845392"/>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chemeClr val="bg1"/>
                </a:solidFill>
              </a:rPr>
              <a:t>COMMISSION AND ACQUIRE PUBLIC ART</a:t>
            </a:r>
          </a:p>
          <a:p>
            <a:r>
              <a:rPr lang="en-US" dirty="0">
                <a:solidFill>
                  <a:schemeClr val="bg1"/>
                </a:solidFill>
              </a:rPr>
              <a:t>PUBLIC ART FUTURES LAB</a:t>
            </a:r>
          </a:p>
          <a:p>
            <a:r>
              <a:rPr lang="en-US" dirty="0">
                <a:solidFill>
                  <a:schemeClr val="bg1"/>
                </a:solidFill>
              </a:rPr>
              <a:t>ART-ON-LOAN PROGRAM</a:t>
            </a:r>
          </a:p>
          <a:p>
            <a:r>
              <a:rPr lang="en-US" dirty="0">
                <a:solidFill>
                  <a:schemeClr val="bg1"/>
                </a:solidFill>
              </a:rPr>
              <a:t>PUBLIC ART CONSERRVATION</a:t>
            </a:r>
          </a:p>
        </p:txBody>
      </p:sp>
      <p:cxnSp>
        <p:nvCxnSpPr>
          <p:cNvPr id="10" name="Straight Connector 9"/>
          <p:cNvCxnSpPr/>
          <p:nvPr/>
        </p:nvCxnSpPr>
        <p:spPr>
          <a:xfrm>
            <a:off x="11050739" y="2408904"/>
            <a:ext cx="19665" cy="3048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4933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5509" y="1202173"/>
            <a:ext cx="9060427" cy="872434"/>
          </a:xfrm>
        </p:spPr>
        <p:txBody>
          <a:bodyPr>
            <a:normAutofit/>
          </a:bodyPr>
          <a:lstStyle/>
          <a:p>
            <a:pPr algn="ctr"/>
            <a:r>
              <a:rPr lang="en-US" sz="3500" b="1" dirty="0">
                <a:solidFill>
                  <a:schemeClr val="bg1"/>
                </a:solidFill>
                <a:latin typeface="Myriad Pro Black" panose="020B0803030403020204" pitchFamily="34" charset="0"/>
              </a:rPr>
              <a:t>COMMISSION AND ACQUIRE PUBLIC ART</a:t>
            </a:r>
          </a:p>
        </p:txBody>
      </p:sp>
      <p:sp>
        <p:nvSpPr>
          <p:cNvPr id="3" name="Content Placeholder 2"/>
          <p:cNvSpPr>
            <a:spLocks noGrp="1"/>
          </p:cNvSpPr>
          <p:nvPr>
            <p:ph idx="1"/>
          </p:nvPr>
        </p:nvSpPr>
        <p:spPr>
          <a:xfrm>
            <a:off x="1435509" y="2408904"/>
            <a:ext cx="2677257" cy="2812026"/>
          </a:xfrm>
          <a:noFill/>
        </p:spPr>
        <p:txBody>
          <a:bodyPr>
            <a:normAutofit/>
          </a:bodyPr>
          <a:lstStyle/>
          <a:p>
            <a:pPr marL="0" indent="0" algn="ctr">
              <a:buNone/>
            </a:pPr>
            <a:r>
              <a:rPr lang="en-US" sz="1600" dirty="0">
                <a:solidFill>
                  <a:schemeClr val="bg1"/>
                </a:solidFill>
              </a:rPr>
              <a:t>  </a:t>
            </a:r>
          </a:p>
        </p:txBody>
      </p:sp>
      <p:sp>
        <p:nvSpPr>
          <p:cNvPr id="4" name="Content Placeholder 2"/>
          <p:cNvSpPr txBox="1">
            <a:spLocks/>
          </p:cNvSpPr>
          <p:nvPr/>
        </p:nvSpPr>
        <p:spPr>
          <a:xfrm>
            <a:off x="6565501" y="7946056"/>
            <a:ext cx="2209807" cy="281202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 </a:t>
            </a:r>
          </a:p>
        </p:txBody>
      </p:sp>
      <p:sp>
        <p:nvSpPr>
          <p:cNvPr id="5" name="Content Placeholder 2"/>
          <p:cNvSpPr txBox="1">
            <a:spLocks/>
          </p:cNvSpPr>
          <p:nvPr/>
        </p:nvSpPr>
        <p:spPr>
          <a:xfrm>
            <a:off x="1861912" y="2323747"/>
            <a:ext cx="8432317" cy="2845392"/>
          </a:xfrm>
          <a:prstGeom prst="rect">
            <a:avLst/>
          </a:prstGeom>
          <a:noFill/>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solidFill>
                  <a:schemeClr val="bg1"/>
                </a:solidFill>
              </a:rPr>
              <a:t> The Public Art Program selects artists for commissions and acquisitions through a citizen-driven panel process. A community selection panel is appointed for each project; their responsibility is to review submissions, select and interview finalists and recommend one artist to receive the commission. The panel is comprised of community residents or facility users, arts professionals, members of the Art Council, and relevant members of the construction team. Artists interested in being considered for any public art project should follow us on social media and subscribe to our email.</a:t>
            </a:r>
          </a:p>
        </p:txBody>
      </p:sp>
      <p:cxnSp>
        <p:nvCxnSpPr>
          <p:cNvPr id="10" name="Straight Connector 9"/>
          <p:cNvCxnSpPr/>
          <p:nvPr/>
        </p:nvCxnSpPr>
        <p:spPr>
          <a:xfrm>
            <a:off x="11050739" y="2408904"/>
            <a:ext cx="19665" cy="3048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7498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5509" y="1202173"/>
            <a:ext cx="9060427" cy="872434"/>
          </a:xfrm>
        </p:spPr>
        <p:txBody>
          <a:bodyPr>
            <a:normAutofit/>
          </a:bodyPr>
          <a:lstStyle/>
          <a:p>
            <a:pPr algn="ctr"/>
            <a:r>
              <a:rPr lang="en-US" sz="4000" b="1" dirty="0">
                <a:solidFill>
                  <a:schemeClr val="bg1"/>
                </a:solidFill>
                <a:latin typeface="Myriad Pro Black" panose="020B0803030403020204" pitchFamily="34" charset="0"/>
              </a:rPr>
              <a:t>PUBLIC ART FUTURES LAB</a:t>
            </a:r>
          </a:p>
        </p:txBody>
      </p:sp>
      <p:sp>
        <p:nvSpPr>
          <p:cNvPr id="3" name="Content Placeholder 2"/>
          <p:cNvSpPr>
            <a:spLocks noGrp="1"/>
          </p:cNvSpPr>
          <p:nvPr>
            <p:ph idx="1"/>
          </p:nvPr>
        </p:nvSpPr>
        <p:spPr>
          <a:xfrm>
            <a:off x="1435509" y="2408904"/>
            <a:ext cx="8286715" cy="2812026"/>
          </a:xfrm>
          <a:noFill/>
        </p:spPr>
        <p:txBody>
          <a:bodyPr>
            <a:normAutofit/>
          </a:bodyPr>
          <a:lstStyle/>
          <a:p>
            <a:pPr marL="0" indent="0" algn="ctr">
              <a:buNone/>
            </a:pPr>
            <a:r>
              <a:rPr lang="en-US" sz="1600" dirty="0">
                <a:solidFill>
                  <a:schemeClr val="bg1"/>
                </a:solidFill>
              </a:rPr>
              <a:t>  </a:t>
            </a:r>
          </a:p>
        </p:txBody>
      </p:sp>
      <p:sp>
        <p:nvSpPr>
          <p:cNvPr id="4" name="Content Placeholder 2"/>
          <p:cNvSpPr txBox="1">
            <a:spLocks/>
          </p:cNvSpPr>
          <p:nvPr/>
        </p:nvSpPr>
        <p:spPr>
          <a:xfrm>
            <a:off x="6565501" y="7946056"/>
            <a:ext cx="2209807" cy="281202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 </a:t>
            </a:r>
          </a:p>
        </p:txBody>
      </p:sp>
      <p:sp>
        <p:nvSpPr>
          <p:cNvPr id="5" name="Content Placeholder 2"/>
          <p:cNvSpPr txBox="1">
            <a:spLocks/>
          </p:cNvSpPr>
          <p:nvPr/>
        </p:nvSpPr>
        <p:spPr>
          <a:xfrm>
            <a:off x="1726354" y="2526891"/>
            <a:ext cx="8478735" cy="281202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200" dirty="0">
                <a:solidFill>
                  <a:schemeClr val="bg1"/>
                </a:solidFill>
              </a:rPr>
              <a:t> In 2021, we launched the Public Art Futures Lab. The lab is a physical and online space to exhibit, experiment, educate, and experience the role of technology and its intersection with public art. By reducing barriers to create and participate in these emerging forms of art, the Lab seeks to expand access to cultural enrichment for our residents, provide the tools for artists to thrive in a digital economy, and ensure Fulton County Government and the Atlanta region take a national role in leading the broader adoption of technology in the arts.</a:t>
            </a:r>
          </a:p>
        </p:txBody>
      </p:sp>
      <p:cxnSp>
        <p:nvCxnSpPr>
          <p:cNvPr id="10" name="Straight Connector 9"/>
          <p:cNvCxnSpPr/>
          <p:nvPr/>
        </p:nvCxnSpPr>
        <p:spPr>
          <a:xfrm>
            <a:off x="11050739" y="2408904"/>
            <a:ext cx="19665" cy="3048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5362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5509" y="1202173"/>
            <a:ext cx="9060427" cy="872434"/>
          </a:xfrm>
        </p:spPr>
        <p:txBody>
          <a:bodyPr>
            <a:normAutofit/>
          </a:bodyPr>
          <a:lstStyle/>
          <a:p>
            <a:pPr algn="ctr"/>
            <a:r>
              <a:rPr lang="en-US" sz="4000" b="1" dirty="0">
                <a:solidFill>
                  <a:schemeClr val="bg1"/>
                </a:solidFill>
                <a:latin typeface="Myriad Pro Black" panose="020B0803030403020204" pitchFamily="34" charset="0"/>
              </a:rPr>
              <a:t>ART-ON-LOAN PROGRAM</a:t>
            </a:r>
          </a:p>
        </p:txBody>
      </p:sp>
      <p:sp>
        <p:nvSpPr>
          <p:cNvPr id="3" name="Content Placeholder 2"/>
          <p:cNvSpPr>
            <a:spLocks noGrp="1"/>
          </p:cNvSpPr>
          <p:nvPr>
            <p:ph idx="1"/>
          </p:nvPr>
        </p:nvSpPr>
        <p:spPr>
          <a:xfrm>
            <a:off x="1435509" y="2408904"/>
            <a:ext cx="8851491" cy="2812026"/>
          </a:xfrm>
          <a:noFill/>
        </p:spPr>
        <p:txBody>
          <a:bodyPr>
            <a:normAutofit/>
          </a:bodyPr>
          <a:lstStyle/>
          <a:p>
            <a:pPr marL="0" indent="0" algn="ctr">
              <a:buNone/>
            </a:pPr>
            <a:r>
              <a:rPr lang="en-US" sz="1600" dirty="0">
                <a:solidFill>
                  <a:schemeClr val="bg1"/>
                </a:solidFill>
              </a:rPr>
              <a:t>  </a:t>
            </a:r>
          </a:p>
        </p:txBody>
      </p:sp>
      <p:sp>
        <p:nvSpPr>
          <p:cNvPr id="4" name="Content Placeholder 2"/>
          <p:cNvSpPr txBox="1">
            <a:spLocks/>
          </p:cNvSpPr>
          <p:nvPr/>
        </p:nvSpPr>
        <p:spPr>
          <a:xfrm>
            <a:off x="6565501" y="7946056"/>
            <a:ext cx="2209807" cy="281202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 </a:t>
            </a:r>
          </a:p>
        </p:txBody>
      </p:sp>
      <p:sp>
        <p:nvSpPr>
          <p:cNvPr id="5" name="Content Placeholder 2"/>
          <p:cNvSpPr txBox="1">
            <a:spLocks/>
          </p:cNvSpPr>
          <p:nvPr/>
        </p:nvSpPr>
        <p:spPr>
          <a:xfrm>
            <a:off x="1687100" y="2323747"/>
            <a:ext cx="8540905" cy="2845392"/>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solidFill>
                  <a:schemeClr val="bg1"/>
                </a:solidFill>
              </a:rPr>
              <a:t> </a:t>
            </a:r>
            <a:r>
              <a:rPr lang="en-US" sz="2200" dirty="0">
                <a:solidFill>
                  <a:schemeClr val="bg1"/>
                </a:solidFill>
              </a:rPr>
              <a:t>The Art-on-Loan Program was created in 1995 to offer County departments a limited selection of framed original artwork, fine art prints and posters.</a:t>
            </a:r>
          </a:p>
          <a:p>
            <a:pPr marL="0" indent="0">
              <a:buFont typeface="Arial" panose="020B0604020202020204" pitchFamily="34" charset="0"/>
              <a:buNone/>
            </a:pPr>
            <a:r>
              <a:rPr lang="en-US" sz="2200" dirty="0">
                <a:solidFill>
                  <a:schemeClr val="bg1"/>
                </a:solidFill>
              </a:rPr>
              <a:t>The program’s collection includes approximately 500 works for display in the public spaces of Fulton County departments. The purpose of the Art-on-Loan Program is to enliven the public spaces and create a more welcoming environment for our patrons while providing an opportunity to showcase the talented arts community of Fulton County.</a:t>
            </a:r>
          </a:p>
        </p:txBody>
      </p:sp>
      <p:cxnSp>
        <p:nvCxnSpPr>
          <p:cNvPr id="10" name="Straight Connector 9"/>
          <p:cNvCxnSpPr/>
          <p:nvPr/>
        </p:nvCxnSpPr>
        <p:spPr>
          <a:xfrm>
            <a:off x="11050739" y="2408904"/>
            <a:ext cx="19665" cy="3048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04535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5509" y="1202173"/>
            <a:ext cx="9060427" cy="872434"/>
          </a:xfrm>
        </p:spPr>
        <p:txBody>
          <a:bodyPr>
            <a:normAutofit/>
          </a:bodyPr>
          <a:lstStyle/>
          <a:p>
            <a:pPr algn="ctr"/>
            <a:r>
              <a:rPr lang="en-US" sz="4000" b="1" dirty="0">
                <a:solidFill>
                  <a:schemeClr val="bg1"/>
                </a:solidFill>
                <a:latin typeface="Myriad Pro Black" panose="020B0803030403020204" pitchFamily="34" charset="0"/>
              </a:rPr>
              <a:t>PUBLIC ART CONSERVATION</a:t>
            </a:r>
          </a:p>
        </p:txBody>
      </p:sp>
      <p:sp>
        <p:nvSpPr>
          <p:cNvPr id="3" name="Content Placeholder 2"/>
          <p:cNvSpPr>
            <a:spLocks noGrp="1"/>
          </p:cNvSpPr>
          <p:nvPr>
            <p:ph idx="1"/>
          </p:nvPr>
        </p:nvSpPr>
        <p:spPr>
          <a:xfrm>
            <a:off x="1435509" y="2408904"/>
            <a:ext cx="8640383" cy="2812026"/>
          </a:xfrm>
          <a:noFill/>
        </p:spPr>
        <p:txBody>
          <a:bodyPr>
            <a:normAutofit/>
          </a:bodyPr>
          <a:lstStyle/>
          <a:p>
            <a:pPr marL="0" indent="0" algn="ctr">
              <a:buNone/>
            </a:pPr>
            <a:r>
              <a:rPr lang="en-US" sz="1600" dirty="0">
                <a:solidFill>
                  <a:schemeClr val="bg1"/>
                </a:solidFill>
              </a:rPr>
              <a:t>  </a:t>
            </a:r>
          </a:p>
        </p:txBody>
      </p:sp>
      <p:sp>
        <p:nvSpPr>
          <p:cNvPr id="4" name="Content Placeholder 2"/>
          <p:cNvSpPr txBox="1">
            <a:spLocks/>
          </p:cNvSpPr>
          <p:nvPr/>
        </p:nvSpPr>
        <p:spPr>
          <a:xfrm>
            <a:off x="6565501" y="7946056"/>
            <a:ext cx="2209807" cy="281202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 </a:t>
            </a:r>
          </a:p>
        </p:txBody>
      </p:sp>
      <p:sp>
        <p:nvSpPr>
          <p:cNvPr id="5" name="Content Placeholder 2"/>
          <p:cNvSpPr txBox="1">
            <a:spLocks/>
          </p:cNvSpPr>
          <p:nvPr/>
        </p:nvSpPr>
        <p:spPr>
          <a:xfrm>
            <a:off x="1592972" y="2337077"/>
            <a:ext cx="8720922" cy="2845392"/>
          </a:xfrm>
          <a:prstGeom prst="rect">
            <a:avLst/>
          </a:prstGeom>
          <a:noFill/>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solidFill>
                  <a:schemeClr val="bg1"/>
                </a:solidFill>
              </a:rPr>
              <a:t> </a:t>
            </a:r>
            <a:r>
              <a:rPr lang="en-US" sz="2200" dirty="0">
                <a:solidFill>
                  <a:schemeClr val="bg1"/>
                </a:solidFill>
              </a:rPr>
              <a:t>Our collection consists of more than 60 commissions at sites around the County in the libraries, senior centers, health centers, government buildings, and art centers. In preserving and maintaining the Public Art Collection, each site is visited on a regular basis, and each artwork is cleaned, assessed, and documented. Because the artwork is in the public sphere, there are times that the artwork is damaged or, over time, needs repair. The Public Art Conservator determines the condition of the art and the conservation treatment needed to ensure that the artwork is preserved in the best condition. To learn more about our work the videos from Ask a Conservator Day (held in November each year).</a:t>
            </a:r>
          </a:p>
        </p:txBody>
      </p:sp>
      <p:cxnSp>
        <p:nvCxnSpPr>
          <p:cNvPr id="10" name="Straight Connector 9"/>
          <p:cNvCxnSpPr/>
          <p:nvPr/>
        </p:nvCxnSpPr>
        <p:spPr>
          <a:xfrm>
            <a:off x="11050739" y="2408904"/>
            <a:ext cx="19665" cy="3048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8867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35509" y="1202173"/>
            <a:ext cx="9060427" cy="872434"/>
          </a:xfrm>
        </p:spPr>
        <p:txBody>
          <a:bodyPr>
            <a:normAutofit fontScale="90000"/>
          </a:bodyPr>
          <a:lstStyle/>
          <a:p>
            <a:pPr algn="ctr"/>
            <a:r>
              <a:rPr lang="en-US" sz="4000" b="1" dirty="0">
                <a:solidFill>
                  <a:schemeClr val="bg1"/>
                </a:solidFill>
                <a:latin typeface="Myriad Pro Black" panose="020B0803030403020204" pitchFamily="34" charset="0"/>
              </a:rPr>
              <a:t>CONTRACT FOR SERVICES PROGRAM</a:t>
            </a:r>
          </a:p>
        </p:txBody>
      </p:sp>
      <p:sp>
        <p:nvSpPr>
          <p:cNvPr id="3" name="Content Placeholder 2"/>
          <p:cNvSpPr>
            <a:spLocks noGrp="1"/>
          </p:cNvSpPr>
          <p:nvPr>
            <p:ph idx="1"/>
          </p:nvPr>
        </p:nvSpPr>
        <p:spPr>
          <a:xfrm>
            <a:off x="1620734" y="2408904"/>
            <a:ext cx="8689975" cy="2812026"/>
          </a:xfrm>
          <a:noFill/>
        </p:spPr>
        <p:txBody>
          <a:bodyPr>
            <a:normAutofit/>
          </a:bodyPr>
          <a:lstStyle/>
          <a:p>
            <a:pPr marL="0" indent="0" algn="ctr">
              <a:buNone/>
            </a:pPr>
            <a:r>
              <a:rPr lang="en-US" sz="1600" dirty="0">
                <a:solidFill>
                  <a:schemeClr val="bg1"/>
                </a:solidFill>
              </a:rPr>
              <a:t>  </a:t>
            </a:r>
          </a:p>
        </p:txBody>
      </p:sp>
      <p:sp>
        <p:nvSpPr>
          <p:cNvPr id="4" name="Content Placeholder 2"/>
          <p:cNvSpPr txBox="1">
            <a:spLocks/>
          </p:cNvSpPr>
          <p:nvPr/>
        </p:nvSpPr>
        <p:spPr>
          <a:xfrm>
            <a:off x="6565501" y="7946056"/>
            <a:ext cx="2209807" cy="2812026"/>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a:solidFill>
                  <a:schemeClr val="bg1"/>
                </a:solidFill>
              </a:rPr>
              <a:t> </a:t>
            </a:r>
          </a:p>
        </p:txBody>
      </p:sp>
      <p:sp>
        <p:nvSpPr>
          <p:cNvPr id="5" name="Content Placeholder 2"/>
          <p:cNvSpPr txBox="1">
            <a:spLocks/>
          </p:cNvSpPr>
          <p:nvPr/>
        </p:nvSpPr>
        <p:spPr>
          <a:xfrm>
            <a:off x="1620734" y="2323747"/>
            <a:ext cx="8504901" cy="2845392"/>
          </a:xfrm>
          <a:prstGeom prst="rect">
            <a:avLst/>
          </a:prstGeom>
          <a:no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solidFill>
                  <a:schemeClr val="bg1"/>
                </a:solidFill>
              </a:rPr>
              <a:t> The Contracts for Services (CFS) program strives to strengthen the cultural health of individual, organizations, and communities by awarding funding to non-profit organizations and individuals whose arts programming supports the Department’s overall mission.</a:t>
            </a:r>
          </a:p>
        </p:txBody>
      </p:sp>
      <p:cxnSp>
        <p:nvCxnSpPr>
          <p:cNvPr id="10" name="Straight Connector 9"/>
          <p:cNvCxnSpPr/>
          <p:nvPr/>
        </p:nvCxnSpPr>
        <p:spPr>
          <a:xfrm>
            <a:off x="11050739" y="2408904"/>
            <a:ext cx="19665" cy="3048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8313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7E45AE37ADF59458DAD772143DB6DA0" ma:contentTypeVersion="14" ma:contentTypeDescription="Create a new document." ma:contentTypeScope="" ma:versionID="6bf2bcbe50385b946228a7617f791321">
  <xsd:schema xmlns:xsd="http://www.w3.org/2001/XMLSchema" xmlns:xs="http://www.w3.org/2001/XMLSchema" xmlns:p="http://schemas.microsoft.com/office/2006/metadata/properties" xmlns:ns3="6ee99ad9-27c0-4e26-9e5f-c6cfec811886" xmlns:ns4="29c6599d-1552-4694-9474-1eeb64e322e1" targetNamespace="http://schemas.microsoft.com/office/2006/metadata/properties" ma:root="true" ma:fieldsID="cc42ecd54c7e0a5ccaa97e2bec3e2073" ns3:_="" ns4:_="">
    <xsd:import namespace="6ee99ad9-27c0-4e26-9e5f-c6cfec811886"/>
    <xsd:import namespace="29c6599d-1552-4694-9474-1eeb64e322e1"/>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e99ad9-27c0-4e26-9e5f-c6cfec8118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9c6599d-1552-4694-9474-1eeb64e322e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6ee99ad9-27c0-4e26-9e5f-c6cfec811886" xsi:nil="true"/>
  </documentManagement>
</p:properties>
</file>

<file path=customXml/itemProps1.xml><?xml version="1.0" encoding="utf-8"?>
<ds:datastoreItem xmlns:ds="http://schemas.openxmlformats.org/officeDocument/2006/customXml" ds:itemID="{ED32B4A8-FD29-4124-AD1E-434FE2D63AC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ee99ad9-27c0-4e26-9e5f-c6cfec811886"/>
    <ds:schemaRef ds:uri="29c6599d-1552-4694-9474-1eeb64e322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5CEDDD2-A063-4323-AA13-6335B6C057A6}">
  <ds:schemaRefs>
    <ds:schemaRef ds:uri="http://schemas.microsoft.com/sharepoint/v3/contenttype/forms"/>
  </ds:schemaRefs>
</ds:datastoreItem>
</file>

<file path=customXml/itemProps3.xml><?xml version="1.0" encoding="utf-8"?>
<ds:datastoreItem xmlns:ds="http://schemas.openxmlformats.org/officeDocument/2006/customXml" ds:itemID="{2FCB0732-2D2C-404E-9FF4-1CF698470073}">
  <ds:schemaRefs>
    <ds:schemaRef ds:uri="http://purl.org/dc/elements/1.1/"/>
    <ds:schemaRef ds:uri="29c6599d-1552-4694-9474-1eeb64e322e1"/>
    <ds:schemaRef ds:uri="http://purl.org/dc/terms/"/>
    <ds:schemaRef ds:uri="http://schemas.microsoft.com/office/2006/documentManagement/types"/>
    <ds:schemaRef ds:uri="http://schemas.microsoft.com/office/2006/metadata/properties"/>
    <ds:schemaRef ds:uri="http://schemas.openxmlformats.org/package/2006/metadata/core-properties"/>
    <ds:schemaRef ds:uri="6ee99ad9-27c0-4e26-9e5f-c6cfec811886"/>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4127</TotalTime>
  <Words>1316</Words>
  <Application>Microsoft Office PowerPoint</Application>
  <PresentationFormat>Widescreen</PresentationFormat>
  <Paragraphs>89</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Myriad Pro Black</vt:lpstr>
      <vt:lpstr>Office Theme</vt:lpstr>
      <vt:lpstr>PowerPoint Presentation</vt:lpstr>
      <vt:lpstr>PowerPoint Presentation</vt:lpstr>
      <vt:lpstr>PUBLIC ART</vt:lpstr>
      <vt:lpstr>PUBLIC ART PROGRAMS</vt:lpstr>
      <vt:lpstr>COMMISSION AND ACQUIRE PUBLIC ART</vt:lpstr>
      <vt:lpstr>PUBLIC ART FUTURES LAB</vt:lpstr>
      <vt:lpstr>ART-ON-LOAN PROGRAM</vt:lpstr>
      <vt:lpstr>PUBLIC ART CONSERVATION</vt:lpstr>
      <vt:lpstr>CONTRACT FOR SERVICES PROGRAM</vt:lpstr>
      <vt:lpstr>CFS PROGRAM GOALS</vt:lpstr>
      <vt:lpstr>CONTRACT FOR SERVICES PROGRAM</vt:lpstr>
      <vt:lpstr>CFS IMPORTANT REQUIREMENTS</vt:lpstr>
      <vt:lpstr>CFS THINGS TO REMEMBER</vt:lpstr>
      <vt:lpstr>COMMUNITY PARTNERSHIPS</vt:lpstr>
      <vt:lpstr>POLICY FOR FULTON COUNTY COMMUNITY PARTNERSHIPS</vt:lpstr>
      <vt:lpstr>POLICY FOR FULTON COUNTY COMMUNITY PARTNERSHIPS</vt:lpstr>
      <vt:lpstr>CONTACT US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ricodollar@hotmail.com</dc:creator>
  <cp:lastModifiedBy>Cross, Connie</cp:lastModifiedBy>
  <cp:revision>27</cp:revision>
  <dcterms:created xsi:type="dcterms:W3CDTF">2023-09-08T14:08:49Z</dcterms:created>
  <dcterms:modified xsi:type="dcterms:W3CDTF">2023-10-19T16:04:37Z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0x01010077E45AE37ADF59458DAD772143DB6DA0</vt:lpwstr>
  </property>
</Properties>
</file>